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6" r:id="rId4"/>
    <p:sldId id="258" r:id="rId5"/>
    <p:sldId id="259" r:id="rId6"/>
    <p:sldId id="267" r:id="rId7"/>
    <p:sldId id="262" r:id="rId8"/>
  </p:sldIdLst>
  <p:sldSz cx="6858000" cy="9906000" type="A4"/>
  <p:notesSz cx="7099300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4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953"/>
    <a:srgbClr val="0E1A5F"/>
    <a:srgbClr val="9EC3FF"/>
    <a:srgbClr val="F14C38"/>
    <a:srgbClr val="585C67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1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1838" y="58"/>
      </p:cViewPr>
      <p:guideLst>
        <p:guide orient="horz" pos="3143"/>
        <p:guide pos="4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072DE6A-FFD1-42A6-B2F7-779894F2D495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1279525"/>
            <a:ext cx="23907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6C6C69F-7F83-42DE-A488-F0E5A0C6A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094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C6C69F-7F83-42DE-A488-F0E5A0C6AD7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143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C6C69F-7F83-42DE-A488-F0E5A0C6AD7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143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EB82DC-0555-4D89-B18E-9BA8253050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  <a:prstGeom prst="rect">
            <a:avLst/>
          </a:prstGeom>
        </p:spPr>
        <p:txBody>
          <a:bodyPr anchor="b"/>
          <a:lstStyle>
            <a:lvl1pPr algn="ctr">
              <a:defRPr sz="866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580B98A-19E1-4D1A-9801-32A0F72DF6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5D3D515-445E-4883-B5C2-DC4139C9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1A5F"/>
                </a:solidFill>
              </a:defRPr>
            </a:lvl1pPr>
          </a:lstStyle>
          <a:p>
            <a:fld id="{585046BA-8E39-40BF-8D87-427D54458D7A}" type="datetimeFigureOut">
              <a:rPr lang="ru-RU" smtClean="0"/>
              <a:pPr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F3B0788-7112-4C8E-9E60-0F7456678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1A5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8A682CD-BE0C-41F1-89B7-EC148FDCD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1A5F"/>
                </a:solidFill>
              </a:defRPr>
            </a:lvl1pPr>
          </a:lstStyle>
          <a:p>
            <a:fld id="{8D00C864-CCAB-40C4-B947-E0D7E6F6E6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C2380EE-A79F-4866-A19D-7F8DC95C2C76}"/>
              </a:ext>
            </a:extLst>
          </p:cNvPr>
          <p:cNvSpPr txBox="1"/>
          <p:nvPr userDrawn="1"/>
        </p:nvSpPr>
        <p:spPr>
          <a:xfrm>
            <a:off x="4670334" y="527337"/>
            <a:ext cx="16948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E1A5F"/>
                </a:solidFill>
                <a:effectLst/>
                <a:latin typeface="Dela Gothic One" panose="00000500000000000000" pitchFamily="2" charset="-128"/>
                <a:ea typeface="Dela Gothic One" panose="00000500000000000000" pitchFamily="2" charset="-128"/>
              </a:rPr>
              <a:t>12.09</a:t>
            </a:r>
            <a:endParaRPr lang="ru-RU" sz="3200" dirty="0">
              <a:solidFill>
                <a:srgbClr val="0E1A5F"/>
              </a:solidFill>
              <a:latin typeface="Dela Gothic One" panose="00000500000000000000" pitchFamily="2" charset="-128"/>
              <a:ea typeface="Dela Gothic One" panose="00000500000000000000" pitchFamily="2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3821CCF-73BB-4F07-A504-928AE18DDB1C}"/>
              </a:ext>
            </a:extLst>
          </p:cNvPr>
          <p:cNvSpPr txBox="1"/>
          <p:nvPr userDrawn="1"/>
        </p:nvSpPr>
        <p:spPr>
          <a:xfrm>
            <a:off x="989158" y="8966826"/>
            <a:ext cx="187609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14C38"/>
              </a:buClr>
              <a:buSzPct val="110000"/>
            </a:pPr>
            <a:r>
              <a:rPr lang="ru-RU" sz="1100" b="1" dirty="0">
                <a:solidFill>
                  <a:srgbClr val="0E1A5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МФК «Горный»</a:t>
            </a:r>
            <a:r>
              <a:rPr lang="ru-RU" sz="1100" dirty="0">
                <a:solidFill>
                  <a:srgbClr val="0E1A5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100" dirty="0">
                <a:solidFill>
                  <a:srgbClr val="0E1A5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100" dirty="0">
                <a:solidFill>
                  <a:srgbClr val="0E1A5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Санкт-Петербург</a:t>
            </a:r>
            <a:br>
              <a:rPr lang="ru-RU" sz="1100" dirty="0">
                <a:solidFill>
                  <a:srgbClr val="0E1A5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100" dirty="0" err="1">
                <a:solidFill>
                  <a:srgbClr val="0E1A5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ул</a:t>
            </a:r>
            <a:r>
              <a:rPr lang="ru-RU" sz="1100" dirty="0">
                <a:solidFill>
                  <a:srgbClr val="0E1A5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Наличная 28/16, </a:t>
            </a:r>
            <a:r>
              <a:rPr lang="ru-RU" sz="1100" dirty="0" err="1">
                <a:solidFill>
                  <a:srgbClr val="0E1A5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лит.д</a:t>
            </a:r>
            <a:endParaRPr lang="ru-RU" sz="1100" dirty="0">
              <a:solidFill>
                <a:srgbClr val="0E1A5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0EF600C-714C-44D6-B9B3-243066D2AE9A}"/>
              </a:ext>
            </a:extLst>
          </p:cNvPr>
          <p:cNvSpPr txBox="1"/>
          <p:nvPr userDrawn="1"/>
        </p:nvSpPr>
        <p:spPr>
          <a:xfrm>
            <a:off x="4648291" y="8966826"/>
            <a:ext cx="187609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14C38"/>
              </a:buClr>
              <a:buSzPct val="110000"/>
            </a:pPr>
            <a:r>
              <a:rPr lang="ru-RU" sz="1100" b="1" dirty="0">
                <a:solidFill>
                  <a:srgbClr val="0E1A5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Организатор: </a:t>
            </a:r>
            <a:r>
              <a:rPr lang="ru-RU" sz="1100" b="1" dirty="0">
                <a:solidFill>
                  <a:srgbClr val="0E1A5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100" b="1" dirty="0">
                <a:solidFill>
                  <a:srgbClr val="0E1A5F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100" dirty="0">
                <a:solidFill>
                  <a:srgbClr val="0E1A5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Фонд содействия реструктуризации долга</a:t>
            </a:r>
            <a:endParaRPr lang="ru-RU" sz="1100" dirty="0">
              <a:solidFill>
                <a:srgbClr val="0E1A5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0" name="Рисунок 9" descr="Маркер со сплошной заливкой">
            <a:extLst>
              <a:ext uri="{FF2B5EF4-FFF2-40B4-BE49-F238E27FC236}">
                <a16:creationId xmlns:a16="http://schemas.microsoft.com/office/drawing/2014/main" xmlns="" id="{9C703221-2BC0-4420-A602-8125FBEA33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1708" y="8965357"/>
            <a:ext cx="630497" cy="60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77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C1C272-8023-416D-95E2-56DE007C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3D0F058-C982-4C64-8F6B-F84D1EE62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C2624D-3EAF-4910-8CD3-C000DCA117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585046BA-8E39-40BF-8D87-427D54458D7A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443DAAF-14E0-4B30-BA59-9841DA87F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91654BE-8BC9-4C4B-BBE8-FDF5B44E3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8D00C864-CCAB-40C4-B947-E0D7E6F6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05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B0912D-A7D1-4D23-8CFA-C59401AC0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</p:spPr>
        <p:txBody>
          <a:bodyPr anchor="b"/>
          <a:lstStyle>
            <a:lvl1pPr>
              <a:defRPr sz="866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33B83CA-D240-406F-9C99-0B05EC57E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33F22F-07E6-402A-B18A-19B2DB8F9A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585046BA-8E39-40BF-8D87-427D54458D7A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3EB4506-B061-4283-A517-50F7ED6D3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F6C4C1C-1FD9-4BA0-8310-CECB3F9C5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8D00C864-CCAB-40C4-B947-E0D7E6F6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81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159CEB-B518-46BA-978B-15DAB6137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541CDDD-714B-4F4B-9B11-F606D7A1AD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7E591EB-62D5-4164-A5FB-042B2A65C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16ACD77-EBAC-42DA-9224-EA9996C605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585046BA-8E39-40BF-8D87-427D54458D7A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982208B-E19F-45A5-8B2C-492EBC669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881E474-EFD4-4796-8458-ED8AE9C12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8D00C864-CCAB-40C4-B947-E0D7E6F6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316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D4E69E-5BBA-440B-B342-12085AACA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B096BB-D913-45F4-B1A2-BB509EBD8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7D9B8FA-5616-431C-AF49-775313A40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51C94B2-F82C-4C0E-8A48-B1BF2F426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F946A9D-C52C-4AC7-B71F-518B2E9C34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7E9D1F9-B1FB-43EE-93FC-9977B6DC91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585046BA-8E39-40BF-8D87-427D54458D7A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ED6F944-1E9F-4249-AAF1-E3B783190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29E9307-5685-4D3E-A25C-C9B263AC4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8D00C864-CCAB-40C4-B947-E0D7E6F6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63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B8835D-A54E-4EC0-8D67-CA318A899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4C0730B-3D5C-4471-AC89-547F8FB1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585046BA-8E39-40BF-8D87-427D54458D7A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01E824C-75F8-4FEB-80FC-D502D6AA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AF8F254-32FE-40F7-AEF3-2497AA18B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8D00C864-CCAB-40C4-B947-E0D7E6F6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726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935E316-558C-4518-B544-C8E8B82D1A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585046BA-8E39-40BF-8D87-427D54458D7A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E6E425C-8EC0-4423-AF20-F6A3E68CF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14BCF13-5D19-4A8C-A45F-F96131A5C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8D00C864-CCAB-40C4-B947-E0D7E6F6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185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C33347-BCFC-4B3C-972A-C0CA8E9E5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</p:spPr>
        <p:txBody>
          <a:bodyPr anchor="b"/>
          <a:lstStyle>
            <a:lvl1pPr>
              <a:defRPr sz="4622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82C969D-CEF5-437D-B798-488EFF588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EC5CD48-77FF-4ECA-9FB9-F6708399CD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78229A2-978B-4251-B81B-0FE23A8F8C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585046BA-8E39-40BF-8D87-427D54458D7A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695B842-A485-4EB8-A990-2CAEA5C40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97DEE39-146E-4A04-9453-5DA99AAC9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8D00C864-CCAB-40C4-B947-E0D7E6F6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30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13F3E2-807E-4951-92B7-257647307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</p:spPr>
        <p:txBody>
          <a:bodyPr anchor="b"/>
          <a:lstStyle>
            <a:lvl1pPr>
              <a:defRPr sz="4622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C5ECEB4-E3F3-4CE9-9397-368EC690C2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4535801-4A3D-4DAB-970A-6D99BBCE12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F78AFAA-8AF3-4B73-B1E3-4601A269D0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585046BA-8E39-40BF-8D87-427D54458D7A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7545A3C-F9C8-441E-93DD-9514913C2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77EA78E-E2AE-401E-BC42-EC4F8D6E0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8D00C864-CCAB-40C4-B947-E0D7E6F6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0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FBE7A9-7DA7-40B1-B494-327B7680B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A42E3E9-DFFB-4039-A6CE-03FD974C8D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8FCB5D5-0A44-428E-910B-7946A0422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585046BA-8E39-40BF-8D87-427D54458D7A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DCA268F-938F-427F-AFFA-587F0A94A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761426-924C-4C20-A4B3-B49CEAD82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8D00C864-CCAB-40C4-B947-E0D7E6F6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465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9A25FBF7-7DA8-4F56-9A53-7B9E75F464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D4415EC-DF63-4B34-B88E-B39A0E6838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2EFCF2A-EFCC-4639-A9A1-897BE4E102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585046BA-8E39-40BF-8D87-427D54458D7A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F633E1D-303D-4357-A364-B8CC76DF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8F508FA-6945-4472-BD46-9BEC98E23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8D00C864-CCAB-40C4-B947-E0D7E6F6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673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9D9268B-3E6E-49DC-8DDA-6623350A00A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06" y="574285"/>
            <a:ext cx="539145" cy="5137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4CE73EC-D9CA-4D25-A0DB-DDB9DD004819}"/>
              </a:ext>
            </a:extLst>
          </p:cNvPr>
          <p:cNvSpPr txBox="1"/>
          <p:nvPr userDrawn="1"/>
        </p:nvSpPr>
        <p:spPr>
          <a:xfrm>
            <a:off x="1223342" y="657170"/>
            <a:ext cx="3429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ФОНД СОДЕЙСТВИЯ</a:t>
            </a:r>
            <a:br>
              <a:rPr lang="ru-RU" sz="11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1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РЕСТРУКТУРИЗАЦИИ ДОЛГА</a:t>
            </a:r>
            <a:endParaRPr lang="ru-RU" sz="11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7156E17-52EB-4D33-B249-91C1E18A16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7440"/>
            <a:ext cx="6858000" cy="752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875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1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17.jpeg"/><Relationship Id="rId4" Type="http://schemas.openxmlformats.org/officeDocument/2006/relationships/image" Target="../media/image26.jpeg"/><Relationship Id="rId9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promo.fondsrd.ru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06CE5E5-3D45-4E5D-8792-0A718BB15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55331"/>
            <a:ext cx="6858000" cy="29506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C690E45-1174-4DAC-9D8F-6FF4F1D40D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31311"/>
            <a:ext cx="6858000" cy="207468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B44432D-E86E-4B1A-B9BE-C887BDE390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7968"/>
            <a:ext cx="6858000" cy="752850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DD6162C-A143-4103-B6B0-849F23254F1D}"/>
              </a:ext>
            </a:extLst>
          </p:cNvPr>
          <p:cNvSpPr txBox="1"/>
          <p:nvPr/>
        </p:nvSpPr>
        <p:spPr>
          <a:xfrm>
            <a:off x="375507" y="3123036"/>
            <a:ext cx="5698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РЕСТРУКТУРИЗАЦИЯ – АЛЬТЕРНАТИВА СУБСИДИАРНОЙ ОТВЕТСТВЕННОСТИ?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41289C9-0CA9-4566-9B2E-723EA207ABD2}"/>
              </a:ext>
            </a:extLst>
          </p:cNvPr>
          <p:cNvSpPr txBox="1"/>
          <p:nvPr/>
        </p:nvSpPr>
        <p:spPr>
          <a:xfrm>
            <a:off x="4670334" y="527337"/>
            <a:ext cx="16948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1F2953"/>
                </a:solidFill>
                <a:effectLst/>
                <a:latin typeface="Dela Gothic One" panose="00000500000000000000" pitchFamily="2" charset="-128"/>
                <a:ea typeface="Dela Gothic One" panose="00000500000000000000" pitchFamily="2" charset="-128"/>
              </a:rPr>
              <a:t>12.09</a:t>
            </a:r>
            <a:endParaRPr lang="ru-RU" sz="3200" dirty="0">
              <a:solidFill>
                <a:srgbClr val="1F2953"/>
              </a:solidFill>
              <a:latin typeface="Dela Gothic One" panose="00000500000000000000" pitchFamily="2" charset="-128"/>
              <a:ea typeface="Dela Gothic One" panose="00000500000000000000" pitchFamily="2" charset="-128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F8840441-7253-4876-948C-22C500A78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08" y="1510895"/>
            <a:ext cx="4913538" cy="800371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DCC6456F-BB03-4D15-9E7E-5CA610BF6DEF}"/>
              </a:ext>
            </a:extLst>
          </p:cNvPr>
          <p:cNvSpPr/>
          <p:nvPr/>
        </p:nvSpPr>
        <p:spPr>
          <a:xfrm>
            <a:off x="0" y="8818786"/>
            <a:ext cx="6858000" cy="1088683"/>
          </a:xfrm>
          <a:prstGeom prst="rect">
            <a:avLst/>
          </a:prstGeom>
          <a:gradFill>
            <a:gsLst>
              <a:gs pos="8000">
                <a:srgbClr val="1F2953">
                  <a:alpha val="0"/>
                </a:srgbClr>
              </a:gs>
              <a:gs pos="81000">
                <a:schemeClr val="tx1">
                  <a:lumMod val="95000"/>
                  <a:lumOff val="5000"/>
                  <a:alpha val="6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CBCC6EB2-80CB-4CE7-9A62-E240B27C403F}"/>
              </a:ext>
            </a:extLst>
          </p:cNvPr>
          <p:cNvSpPr txBox="1"/>
          <p:nvPr/>
        </p:nvSpPr>
        <p:spPr>
          <a:xfrm>
            <a:off x="989158" y="8966826"/>
            <a:ext cx="187609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14C38"/>
              </a:buClr>
              <a:buSzPct val="110000"/>
            </a:pPr>
            <a:r>
              <a:rPr lang="ru-RU" sz="1100" b="1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МФК «Горный»</a:t>
            </a:r>
            <a:r>
              <a:rPr lang="ru-RU" sz="11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1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1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Санкт-Петербург</a:t>
            </a:r>
            <a:br>
              <a:rPr lang="ru-RU" sz="11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100" dirty="0" err="1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ул</a:t>
            </a:r>
            <a:r>
              <a:rPr lang="ru-RU" sz="11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Наличная 28/16, </a:t>
            </a:r>
            <a:r>
              <a:rPr lang="ru-RU" sz="1100" dirty="0" err="1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лит.д</a:t>
            </a:r>
            <a:endParaRPr lang="ru-RU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416862E5-437F-4FC3-8546-D1AA6419257A}"/>
              </a:ext>
            </a:extLst>
          </p:cNvPr>
          <p:cNvSpPr txBox="1"/>
          <p:nvPr/>
        </p:nvSpPr>
        <p:spPr>
          <a:xfrm>
            <a:off x="4648291" y="8966826"/>
            <a:ext cx="187609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14C38"/>
              </a:buClr>
              <a:buSzPct val="110000"/>
            </a:pPr>
            <a:r>
              <a:rPr lang="ru-RU" sz="1100" b="1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Организатор: </a:t>
            </a:r>
            <a:r>
              <a:rPr lang="ru-RU" sz="11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1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1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Фонд содействия реструктуризации долга</a:t>
            </a:r>
            <a:endParaRPr lang="ru-RU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9" name="Рисунок 38" descr="Маркер со сплошной заливкой">
            <a:extLst>
              <a:ext uri="{FF2B5EF4-FFF2-40B4-BE49-F238E27FC236}">
                <a16:creationId xmlns:a16="http://schemas.microsoft.com/office/drawing/2014/main" xmlns="" id="{E869C90A-C97F-4DFD-9325-09EF2D4396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1708" y="8965357"/>
            <a:ext cx="630497" cy="600165"/>
          </a:xfrm>
          <a:prstGeom prst="rect">
            <a:avLst/>
          </a:prstGeom>
        </p:spPr>
      </p:pic>
      <p:grpSp>
        <p:nvGrpSpPr>
          <p:cNvPr id="43" name="Группа 42">
            <a:extLst>
              <a:ext uri="{FF2B5EF4-FFF2-40B4-BE49-F238E27FC236}">
                <a16:creationId xmlns:a16="http://schemas.microsoft.com/office/drawing/2014/main" xmlns="" id="{40CD30D5-940E-4969-9F6E-2F24EE671A0C}"/>
              </a:ext>
            </a:extLst>
          </p:cNvPr>
          <p:cNvGrpSpPr/>
          <p:nvPr/>
        </p:nvGrpSpPr>
        <p:grpSpPr>
          <a:xfrm>
            <a:off x="573255" y="4910562"/>
            <a:ext cx="3986136" cy="1292662"/>
            <a:chOff x="573255" y="4910562"/>
            <a:chExt cx="3986136" cy="129266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4FF1D31B-529A-47A0-9302-9B08EB6EF732}"/>
                </a:ext>
              </a:extLst>
            </p:cNvPr>
            <p:cNvSpPr txBox="1"/>
            <p:nvPr/>
          </p:nvSpPr>
          <p:spPr>
            <a:xfrm>
              <a:off x="573255" y="4910562"/>
              <a:ext cx="3986136" cy="12926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Clr>
                  <a:srgbClr val="F14C38"/>
                </a:buClr>
                <a:buSzPct val="110000"/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Roboto Medium" panose="02000000000000000000" pitchFamily="2" charset="0"/>
                  <a:ea typeface="Roboto Medium" panose="02000000000000000000" pitchFamily="2" charset="0"/>
                </a:rPr>
                <a:t>Реструктуризация долга</a:t>
              </a:r>
            </a:p>
            <a:p>
              <a:pPr marL="285750" indent="-285750">
                <a:lnSpc>
                  <a:spcPct val="150000"/>
                </a:lnSpc>
                <a:buClr>
                  <a:srgbClr val="F14C38"/>
                </a:buClr>
                <a:buSzPct val="110000"/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Roboto Medium" panose="02000000000000000000" pitchFamily="2" charset="0"/>
                  <a:ea typeface="Roboto Medium" panose="02000000000000000000" pitchFamily="2" charset="0"/>
                </a:rPr>
                <a:t>Границы ответственности КДЛ</a:t>
              </a:r>
              <a:endPara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  <a:p>
              <a:pPr marL="285750" indent="-285750">
                <a:lnSpc>
                  <a:spcPct val="150000"/>
                </a:lnSpc>
                <a:buClr>
                  <a:srgbClr val="F14C38"/>
                </a:buClr>
                <a:buSzPct val="110000"/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Roboto Medium" panose="02000000000000000000" pitchFamily="2" charset="0"/>
                  <a:ea typeface="Roboto Medium" panose="02000000000000000000" pitchFamily="2" charset="0"/>
                </a:rPr>
                <a:t>Субсидиарная ответственность</a:t>
              </a:r>
              <a:endPara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xmlns="" id="{8AC0F634-0575-4B11-8E66-84266A386FC3}"/>
                </a:ext>
              </a:extLst>
            </p:cNvPr>
            <p:cNvSpPr/>
            <p:nvPr/>
          </p:nvSpPr>
          <p:spPr>
            <a:xfrm>
              <a:off x="662155" y="5098486"/>
              <a:ext cx="156933" cy="156933"/>
            </a:xfrm>
            <a:prstGeom prst="ellipse">
              <a:avLst/>
            </a:prstGeom>
            <a:solidFill>
              <a:srgbClr val="F14C38"/>
            </a:solidFill>
            <a:ln>
              <a:solidFill>
                <a:srgbClr val="F14C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xmlns="" id="{602F2601-5BE5-4148-8A8C-544359416A8C}"/>
                </a:ext>
              </a:extLst>
            </p:cNvPr>
            <p:cNvSpPr/>
            <p:nvPr/>
          </p:nvSpPr>
          <p:spPr>
            <a:xfrm>
              <a:off x="662155" y="5524873"/>
              <a:ext cx="156933" cy="156933"/>
            </a:xfrm>
            <a:prstGeom prst="ellipse">
              <a:avLst/>
            </a:prstGeom>
            <a:solidFill>
              <a:srgbClr val="F14C38"/>
            </a:solidFill>
            <a:ln>
              <a:solidFill>
                <a:srgbClr val="F14C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xmlns="" id="{B231AADE-B652-4B60-AD24-34A92BF4B1B9}"/>
                </a:ext>
              </a:extLst>
            </p:cNvPr>
            <p:cNvSpPr/>
            <p:nvPr/>
          </p:nvSpPr>
          <p:spPr>
            <a:xfrm>
              <a:off x="662155" y="5943765"/>
              <a:ext cx="156933" cy="156933"/>
            </a:xfrm>
            <a:prstGeom prst="ellipse">
              <a:avLst/>
            </a:prstGeom>
            <a:solidFill>
              <a:srgbClr val="F14C38"/>
            </a:solidFill>
            <a:ln>
              <a:solidFill>
                <a:srgbClr val="F14C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AAEC18D-5ECE-4467-92C4-8568CBD0B55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08" y="2499190"/>
            <a:ext cx="2105755" cy="44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294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7090C2A-65FC-41F7-9247-42B18CA2F590}"/>
              </a:ext>
            </a:extLst>
          </p:cNvPr>
          <p:cNvSpPr txBox="1"/>
          <p:nvPr/>
        </p:nvSpPr>
        <p:spPr>
          <a:xfrm>
            <a:off x="657225" y="1448485"/>
            <a:ext cx="53625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E1A5F"/>
                </a:solidFill>
                <a:effectLst/>
                <a:latin typeface="Dela Gothic One" panose="00000500000000000000" pitchFamily="2" charset="-128"/>
                <a:ea typeface="Dela Gothic One" panose="00000500000000000000" pitchFamily="2" charset="-128"/>
              </a:rPr>
              <a:t>Формирование эффективных решений</a:t>
            </a:r>
            <a:endParaRPr lang="ru-RU" sz="2400" dirty="0">
              <a:solidFill>
                <a:srgbClr val="0E1A5F"/>
              </a:solidFill>
              <a:latin typeface="Dela Gothic One" panose="00000500000000000000" pitchFamily="2" charset="-128"/>
              <a:ea typeface="Dela Gothic One" panose="00000500000000000000" pitchFamily="2" charset="-12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3C910EB-F6F9-46B6-B0BB-0071A675656F}"/>
              </a:ext>
            </a:extLst>
          </p:cNvPr>
          <p:cNvSpPr txBox="1"/>
          <p:nvPr/>
        </p:nvSpPr>
        <p:spPr>
          <a:xfrm>
            <a:off x="657225" y="2337490"/>
            <a:ext cx="55385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rgbClr val="585C6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В МФК «Горный» (г. Санкт-Петербург») пройдет II форум реструктуризации долга, организуемый Фондом содействия реструктуризации долга.</a:t>
            </a:r>
            <a:endParaRPr lang="ru-RU" sz="1100" dirty="0">
              <a:solidFill>
                <a:srgbClr val="585C6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0477B1FC-D1F2-4BC1-B82F-DB657B50FD7A}"/>
              </a:ext>
            </a:extLst>
          </p:cNvPr>
          <p:cNvCxnSpPr/>
          <p:nvPr/>
        </p:nvCxnSpPr>
        <p:spPr>
          <a:xfrm>
            <a:off x="657225" y="2984862"/>
            <a:ext cx="554107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1D49E362-3867-4A7E-93C2-EB1360DD21F6}"/>
              </a:ext>
            </a:extLst>
          </p:cNvPr>
          <p:cNvGrpSpPr/>
          <p:nvPr/>
        </p:nvGrpSpPr>
        <p:grpSpPr>
          <a:xfrm>
            <a:off x="657225" y="3201348"/>
            <a:ext cx="5864678" cy="1201163"/>
            <a:chOff x="657225" y="3201348"/>
            <a:chExt cx="5864678" cy="120116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86717D1D-DD1B-4AB0-A10F-62A5605894E3}"/>
                </a:ext>
              </a:extLst>
            </p:cNvPr>
            <p:cNvSpPr txBox="1"/>
            <p:nvPr/>
          </p:nvSpPr>
          <p:spPr>
            <a:xfrm>
              <a:off x="657225" y="3201348"/>
              <a:ext cx="536257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rgbClr val="4D4D4D"/>
                  </a:solidFill>
                  <a:effectLst/>
                  <a:latin typeface="Dela Gothic One" panose="00000500000000000000" pitchFamily="2" charset="-128"/>
                  <a:ea typeface="Dela Gothic One" panose="00000500000000000000" pitchFamily="2" charset="-128"/>
                </a:rPr>
                <a:t>Как защитить права кредиторов и добросовестных собственников бизнеса</a:t>
              </a:r>
              <a:endParaRPr lang="ru-RU" sz="1600" dirty="0">
                <a:solidFill>
                  <a:srgbClr val="4D4D4D"/>
                </a:solidFill>
                <a:latin typeface="Dela Gothic One" panose="00000500000000000000" pitchFamily="2" charset="-128"/>
                <a:ea typeface="Dela Gothic One" panose="00000500000000000000" pitchFamily="2" charset="-128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AAB08C23-4DD1-4267-B3A2-9D186C797EA7}"/>
                </a:ext>
              </a:extLst>
            </p:cNvPr>
            <p:cNvSpPr txBox="1"/>
            <p:nvPr/>
          </p:nvSpPr>
          <p:spPr>
            <a:xfrm>
              <a:off x="657225" y="3802347"/>
              <a:ext cx="5864678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Значение института субсидиарной ответственности в защите прав кредиторов. Проблемы и последствия привлечения к ответственности. Освободит ли</a:t>
              </a:r>
            </a:p>
            <a:p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реструктуризация от ответственности субсидиарного ответчика?</a:t>
              </a:r>
              <a:endParaRPr lang="ru-RU" sz="11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85F526EB-675A-4BF5-AB40-DCF6828EF4A4}"/>
              </a:ext>
            </a:extLst>
          </p:cNvPr>
          <p:cNvGrpSpPr/>
          <p:nvPr/>
        </p:nvGrpSpPr>
        <p:grpSpPr>
          <a:xfrm>
            <a:off x="657225" y="4773367"/>
            <a:ext cx="5864678" cy="1381124"/>
            <a:chOff x="657225" y="4714105"/>
            <a:chExt cx="5864678" cy="13811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0E5950AF-23C1-4533-AE22-08D4784D9710}"/>
                </a:ext>
              </a:extLst>
            </p:cNvPr>
            <p:cNvSpPr txBox="1"/>
            <p:nvPr/>
          </p:nvSpPr>
          <p:spPr>
            <a:xfrm>
              <a:off x="657225" y="4714105"/>
              <a:ext cx="441007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rgbClr val="4D4D4D"/>
                  </a:solidFill>
                  <a:effectLst/>
                  <a:latin typeface="Dela Gothic One" panose="00000500000000000000" pitchFamily="2" charset="-128"/>
                  <a:ea typeface="Dela Gothic One" panose="00000500000000000000" pitchFamily="2" charset="-128"/>
                </a:rPr>
                <a:t>Как сохранить компанию</a:t>
              </a:r>
              <a:br>
                <a:rPr lang="ru-RU" sz="1600" dirty="0">
                  <a:solidFill>
                    <a:srgbClr val="4D4D4D"/>
                  </a:solidFill>
                  <a:effectLst/>
                  <a:latin typeface="Dela Gothic One" panose="00000500000000000000" pitchFamily="2" charset="-128"/>
                  <a:ea typeface="Dela Gothic One" panose="00000500000000000000" pitchFamily="2" charset="-128"/>
                </a:rPr>
              </a:br>
              <a:r>
                <a:rPr lang="ru-RU" sz="1600" dirty="0">
                  <a:solidFill>
                    <a:srgbClr val="4D4D4D"/>
                  </a:solidFill>
                  <a:effectLst/>
                  <a:latin typeface="Dela Gothic One" panose="00000500000000000000" pitchFamily="2" charset="-128"/>
                  <a:ea typeface="Dela Gothic One" panose="00000500000000000000" pitchFamily="2" charset="-128"/>
                </a:rPr>
                <a:t>и привлечь инвесторов</a:t>
              </a:r>
              <a:endParaRPr lang="ru-RU" sz="1600" dirty="0">
                <a:solidFill>
                  <a:srgbClr val="4D4D4D"/>
                </a:solidFill>
                <a:latin typeface="Dela Gothic One" panose="00000500000000000000" pitchFamily="2" charset="-128"/>
                <a:ea typeface="Dela Gothic One" panose="00000500000000000000" pitchFamily="2" charset="-128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73E5EE61-5BB3-4A72-B040-AE8211274A0F}"/>
                </a:ext>
              </a:extLst>
            </p:cNvPr>
            <p:cNvSpPr txBox="1"/>
            <p:nvPr/>
          </p:nvSpPr>
          <p:spPr>
            <a:xfrm>
              <a:off x="657225" y="5325788"/>
              <a:ext cx="5864678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Сохранение бизнеса является ключевым приоритетом экономики. Как подобрать оптимальный вариант реструктуризации? Как помочь привлечь инвесторов и восстановить должнику платежеспособность, сохранив бизнес? Возможно ли найти компромисс между должником и всеми его кредиторами?</a:t>
              </a:r>
              <a:endParaRPr lang="ru-RU" sz="11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401CF739-011A-46ED-9631-E4FB96BF54AC}"/>
              </a:ext>
            </a:extLst>
          </p:cNvPr>
          <p:cNvGrpSpPr/>
          <p:nvPr/>
        </p:nvGrpSpPr>
        <p:grpSpPr>
          <a:xfrm>
            <a:off x="657225" y="6525347"/>
            <a:ext cx="5864678" cy="917876"/>
            <a:chOff x="657225" y="6289831"/>
            <a:chExt cx="5864678" cy="91787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48AE5D19-C6F6-4380-A1E8-2EDDC6B87BA2}"/>
                </a:ext>
              </a:extLst>
            </p:cNvPr>
            <p:cNvSpPr txBox="1"/>
            <p:nvPr/>
          </p:nvSpPr>
          <p:spPr>
            <a:xfrm>
              <a:off x="657225" y="6289831"/>
              <a:ext cx="536257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rgbClr val="4D4D4D"/>
                  </a:solidFill>
                  <a:effectLst/>
                  <a:latin typeface="Dela Gothic One" panose="00000500000000000000" pitchFamily="2" charset="-128"/>
                  <a:ea typeface="Dela Gothic One" panose="00000500000000000000" pitchFamily="2" charset="-128"/>
                </a:rPr>
                <a:t>Практические советы от экспертов</a:t>
              </a:r>
              <a:endParaRPr lang="ru-RU" sz="1600" dirty="0">
                <a:solidFill>
                  <a:srgbClr val="4D4D4D"/>
                </a:solidFill>
                <a:latin typeface="Dela Gothic One" panose="00000500000000000000" pitchFamily="2" charset="-128"/>
                <a:ea typeface="Dela Gothic One" panose="00000500000000000000" pitchFamily="2" charset="-128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F71805A6-8DD5-402F-A35E-6E1785769142}"/>
                </a:ext>
              </a:extLst>
            </p:cNvPr>
            <p:cNvSpPr txBox="1"/>
            <p:nvPr/>
          </p:nvSpPr>
          <p:spPr>
            <a:xfrm>
              <a:off x="657225" y="6607543"/>
              <a:ext cx="5864678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Участники Форума узнают ответы на указанные вопросы от высокопрофессиональных практиков работы с долгом и на реальных примерах убедятся в возможности реструктуризации долга на любой стадии его образования</a:t>
              </a:r>
              <a:endParaRPr lang="ru-RU" sz="11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8349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7090C2A-65FC-41F7-9247-42B18CA2F590}"/>
              </a:ext>
            </a:extLst>
          </p:cNvPr>
          <p:cNvSpPr txBox="1"/>
          <p:nvPr/>
        </p:nvSpPr>
        <p:spPr>
          <a:xfrm>
            <a:off x="657225" y="1448485"/>
            <a:ext cx="5362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E1A5F"/>
                </a:solidFill>
                <a:effectLst/>
                <a:latin typeface="Dela Gothic One" panose="00000500000000000000" pitchFamily="2" charset="-128"/>
                <a:ea typeface="Dela Gothic One" panose="00000500000000000000" pitchFamily="2" charset="-128"/>
              </a:rPr>
              <a:t>Программа форума</a:t>
            </a:r>
            <a:endParaRPr lang="ru-RU" sz="2400" dirty="0">
              <a:solidFill>
                <a:srgbClr val="0E1A5F"/>
              </a:solidFill>
              <a:latin typeface="Dela Gothic One" panose="00000500000000000000" pitchFamily="2" charset="-128"/>
              <a:ea typeface="Dela Gothic One" panose="00000500000000000000" pitchFamily="2" charset="-128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0477B1FC-D1F2-4BC1-B82F-DB657B50FD7A}"/>
              </a:ext>
            </a:extLst>
          </p:cNvPr>
          <p:cNvCxnSpPr/>
          <p:nvPr/>
        </p:nvCxnSpPr>
        <p:spPr>
          <a:xfrm>
            <a:off x="657225" y="2631842"/>
            <a:ext cx="554107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1D49E362-3867-4A7E-93C2-EB1360DD21F6}"/>
              </a:ext>
            </a:extLst>
          </p:cNvPr>
          <p:cNvGrpSpPr/>
          <p:nvPr/>
        </p:nvGrpSpPr>
        <p:grpSpPr>
          <a:xfrm>
            <a:off x="657225" y="1949196"/>
            <a:ext cx="5864678" cy="600164"/>
            <a:chOff x="657225" y="3201348"/>
            <a:chExt cx="5864678" cy="60016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86717D1D-DD1B-4AB0-A10F-62A5605894E3}"/>
                </a:ext>
              </a:extLst>
            </p:cNvPr>
            <p:cNvSpPr txBox="1"/>
            <p:nvPr/>
          </p:nvSpPr>
          <p:spPr>
            <a:xfrm>
              <a:off x="657225" y="3201348"/>
              <a:ext cx="536257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rgbClr val="0E1A5F"/>
                  </a:solidFill>
                  <a:effectLst/>
                  <a:latin typeface="Dela Gothic One" panose="00000500000000000000" pitchFamily="2" charset="-128"/>
                  <a:ea typeface="Dela Gothic One" panose="00000500000000000000" pitchFamily="2" charset="-128"/>
                </a:rPr>
                <a:t>09.00 – 10.00</a:t>
              </a:r>
              <a:endParaRPr lang="ru-RU" sz="1600" dirty="0">
                <a:solidFill>
                  <a:srgbClr val="0E1A5F"/>
                </a:solidFill>
                <a:latin typeface="Dela Gothic One" panose="00000500000000000000" pitchFamily="2" charset="-128"/>
                <a:ea typeface="Dela Gothic One" panose="00000500000000000000" pitchFamily="2" charset="-128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AAB08C23-4DD1-4267-B3A2-9D186C797EA7}"/>
                </a:ext>
              </a:extLst>
            </p:cNvPr>
            <p:cNvSpPr txBox="1"/>
            <p:nvPr/>
          </p:nvSpPr>
          <p:spPr>
            <a:xfrm>
              <a:off x="657225" y="3539902"/>
              <a:ext cx="58646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Регистрация и кофе брейк (фуршет)</a:t>
              </a:r>
              <a:endParaRPr lang="ru-RU" sz="11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EFB627F1-F439-436F-96C4-B4ECD8F998B4}"/>
              </a:ext>
            </a:extLst>
          </p:cNvPr>
          <p:cNvGrpSpPr/>
          <p:nvPr/>
        </p:nvGrpSpPr>
        <p:grpSpPr>
          <a:xfrm>
            <a:off x="657225" y="2719134"/>
            <a:ext cx="5864678" cy="1406182"/>
            <a:chOff x="657225" y="3187585"/>
            <a:chExt cx="5864678" cy="1406182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xmlns="" id="{01324A3F-7EA9-4C49-B3AC-B9EF701B3F85}"/>
                </a:ext>
              </a:extLst>
            </p:cNvPr>
            <p:cNvGrpSpPr/>
            <p:nvPr/>
          </p:nvGrpSpPr>
          <p:grpSpPr>
            <a:xfrm>
              <a:off x="657225" y="3187585"/>
              <a:ext cx="5864678" cy="826035"/>
              <a:chOff x="657225" y="3201348"/>
              <a:chExt cx="5864678" cy="736406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304C6072-CD1A-401D-883E-3A6B39BEDCAA}"/>
                  </a:ext>
                </a:extLst>
              </p:cNvPr>
              <p:cNvSpPr txBox="1"/>
              <p:nvPr/>
            </p:nvSpPr>
            <p:spPr>
              <a:xfrm>
                <a:off x="657225" y="3201348"/>
                <a:ext cx="5362575" cy="301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dirty="0">
                    <a:solidFill>
                      <a:srgbClr val="0E1A5F"/>
                    </a:solidFill>
                    <a:effectLst/>
                    <a:latin typeface="Dela Gothic One" panose="00000500000000000000" pitchFamily="2" charset="-128"/>
                    <a:ea typeface="Dela Gothic One" panose="00000500000000000000" pitchFamily="2" charset="-128"/>
                  </a:rPr>
                  <a:t>10.00 – 11.30 </a:t>
                </a:r>
                <a:endParaRPr lang="ru-RU" sz="1600" dirty="0">
                  <a:solidFill>
                    <a:srgbClr val="0E1A5F"/>
                  </a:solidFill>
                  <a:latin typeface="Dela Gothic One" panose="00000500000000000000" pitchFamily="2" charset="-128"/>
                  <a:ea typeface="Dela Gothic One" panose="00000500000000000000" pitchFamily="2" charset="-128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67FE7B17-6BE9-470B-B576-51A95ACC47DB}"/>
                  </a:ext>
                </a:extLst>
              </p:cNvPr>
              <p:cNvSpPr txBox="1"/>
              <p:nvPr/>
            </p:nvSpPr>
            <p:spPr>
              <a:xfrm>
                <a:off x="657225" y="3471306"/>
                <a:ext cx="5864678" cy="466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  <a:t>СЕССИЯ I</a:t>
                </a:r>
                <a:b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  <a:t>Многогранность подходов к реструктуризации задолженности</a:t>
                </a:r>
                <a:endParaRPr lang="ru-RU" sz="1400" dirty="0">
                  <a:solidFill>
                    <a:srgbClr val="585C67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33C66505-7668-47B9-A8DD-640A3F78871A}"/>
                </a:ext>
              </a:extLst>
            </p:cNvPr>
            <p:cNvSpPr txBox="1"/>
            <p:nvPr/>
          </p:nvSpPr>
          <p:spPr>
            <a:xfrm>
              <a:off x="657225" y="3993603"/>
              <a:ext cx="5864678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Какие имеются варианты реструктуризации и в чем преимущества и недостатки каждого из них? Практическая реализация функционала ФРСД. Трудности нормативного регулирования реструктуризации и возможные пути развития.</a:t>
              </a:r>
              <a:endParaRPr lang="ru-RU" sz="11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xmlns="" id="{59CE7446-1859-4370-BFE6-41BFA495F7DC}"/>
              </a:ext>
            </a:extLst>
          </p:cNvPr>
          <p:cNvCxnSpPr>
            <a:cxnSpLocks/>
          </p:cNvCxnSpPr>
          <p:nvPr/>
        </p:nvCxnSpPr>
        <p:spPr>
          <a:xfrm>
            <a:off x="657225" y="8260385"/>
            <a:ext cx="554107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7CCFEC8F-4D13-4848-A0C8-02AC477957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748" y="4118476"/>
            <a:ext cx="720000" cy="720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08749D68-AA4A-49AD-A439-9AAE86A68E12}"/>
              </a:ext>
            </a:extLst>
          </p:cNvPr>
          <p:cNvSpPr txBox="1"/>
          <p:nvPr/>
        </p:nvSpPr>
        <p:spPr>
          <a:xfrm>
            <a:off x="4697748" y="4440308"/>
            <a:ext cx="1749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Заместитель руководителя </a:t>
            </a:r>
          </a:p>
          <a:p>
            <a:r>
              <a:rPr lang="ru-RU" sz="900" dirty="0">
                <a:solidFill>
                  <a:srgbClr val="585C6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ФНС  России</a:t>
            </a:r>
            <a:endParaRPr lang="ru-RU" sz="900" dirty="0">
              <a:solidFill>
                <a:srgbClr val="585C6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E89C521C-5C5C-41DA-82EF-5EA6EE5F5954}"/>
              </a:ext>
            </a:extLst>
          </p:cNvPr>
          <p:cNvSpPr txBox="1"/>
          <p:nvPr/>
        </p:nvSpPr>
        <p:spPr>
          <a:xfrm>
            <a:off x="4697748" y="4118476"/>
            <a:ext cx="16421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 err="1">
                <a:solidFill>
                  <a:srgbClr val="585C6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Чекмышев</a:t>
            </a:r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900" b="1" dirty="0">
                <a:solidFill>
                  <a:srgbClr val="585C6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Константин Николаевич</a:t>
            </a:r>
            <a:endParaRPr lang="ru-RU" sz="900" b="1" dirty="0">
              <a:solidFill>
                <a:srgbClr val="585C6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D5F9B121-B0E2-482A-93DD-3E2F87016D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3" t="2034" r="14356"/>
          <a:stretch/>
        </p:blipFill>
        <p:spPr>
          <a:xfrm>
            <a:off x="3977748" y="4938016"/>
            <a:ext cx="720000" cy="709786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15B6E212-183A-4DE3-A2D0-464DD13F94B4}"/>
              </a:ext>
            </a:extLst>
          </p:cNvPr>
          <p:cNvSpPr txBox="1"/>
          <p:nvPr/>
        </p:nvSpPr>
        <p:spPr>
          <a:xfrm>
            <a:off x="4697748" y="5221445"/>
            <a:ext cx="17373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Президент Ассоциации банков России</a:t>
            </a:r>
            <a:endParaRPr lang="ru-RU" sz="900" dirty="0">
              <a:solidFill>
                <a:srgbClr val="585C6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5DA39A6A-0622-4832-8AFD-C1E3EFF21B52}"/>
              </a:ext>
            </a:extLst>
          </p:cNvPr>
          <p:cNvSpPr txBox="1"/>
          <p:nvPr/>
        </p:nvSpPr>
        <p:spPr>
          <a:xfrm>
            <a:off x="4697748" y="4903631"/>
            <a:ext cx="16230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 err="1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Козлачков</a:t>
            </a:r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Анатолий Анатольевич</a:t>
            </a:r>
          </a:p>
        </p:txBody>
      </p:sp>
      <p:pic>
        <p:nvPicPr>
          <p:cNvPr id="46" name="Picture 2" descr="C:\Users\internet\Desktop\фото спикеров\1 СЕССИЯ\Юхнин_АВ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54" y="4118476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08749D68-AA4A-49AD-A439-9AAE86A68E12}"/>
              </a:ext>
            </a:extLst>
          </p:cNvPr>
          <p:cNvSpPr txBox="1"/>
          <p:nvPr/>
        </p:nvSpPr>
        <p:spPr>
          <a:xfrm>
            <a:off x="1480402" y="4441810"/>
            <a:ext cx="2043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Заместитель генерального директора, группа «Интерфакс»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E89C521C-5C5C-41DA-82EF-5EA6EE5F5954}"/>
              </a:ext>
            </a:extLst>
          </p:cNvPr>
          <p:cNvSpPr txBox="1"/>
          <p:nvPr/>
        </p:nvSpPr>
        <p:spPr>
          <a:xfrm>
            <a:off x="1480402" y="4118476"/>
            <a:ext cx="1876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Юхнин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Алексей Владимирович</a:t>
            </a:r>
          </a:p>
        </p:txBody>
      </p:sp>
      <p:pic>
        <p:nvPicPr>
          <p:cNvPr id="50" name="Picture 3" descr="C:\Users\internet\Desktop\фото спикеров\1 СЕССИЯ\Гончаренко_СВ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54" y="6598081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1480402" y="6894980"/>
            <a:ext cx="2272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Президент Фонда содействия реструктуризации долга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1480402" y="6598081"/>
            <a:ext cx="21684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Гончаренко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Сергей  Владимирович</a:t>
            </a:r>
          </a:p>
        </p:txBody>
      </p:sp>
      <p:pic>
        <p:nvPicPr>
          <p:cNvPr id="56" name="Picture 4" descr="C:\Users\internet\Desktop\фото спикеров\1 СЕССИЯ\Гнедых_АВ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4" r="22452"/>
          <a:stretch/>
        </p:blipFill>
        <p:spPr bwMode="auto">
          <a:xfrm>
            <a:off x="3977748" y="6598081"/>
            <a:ext cx="720000" cy="73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4697748" y="6894981"/>
            <a:ext cx="201181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Руководитель </a:t>
            </a:r>
          </a:p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УФНС России </a:t>
            </a:r>
          </a:p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 Санкт-Петербургу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4697748" y="6598081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Гнедых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Александр Викторович</a:t>
            </a:r>
          </a:p>
        </p:txBody>
      </p:sp>
      <p:pic>
        <p:nvPicPr>
          <p:cNvPr id="59" name="Picture 5" descr="C:\Users\internet\Desktop\фото спикеров\1 СЕССИЯ\Белов_С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54" y="5762368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1480401" y="6061091"/>
            <a:ext cx="248629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Заведующий кафедрой</a:t>
            </a:r>
          </a:p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конституционного права,</a:t>
            </a:r>
          </a:p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декан юридического факультета СПБГУ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1480402" y="5716287"/>
            <a:ext cx="27426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Белов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Сергей Александрович</a:t>
            </a:r>
          </a:p>
        </p:txBody>
      </p:sp>
      <p:pic>
        <p:nvPicPr>
          <p:cNvPr id="62" name="Picture 6" descr="C:\Users\internet\Desktop\фото спикеров\1 СЕССИЯ\Марков_РИ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9" b="27896"/>
          <a:stretch/>
        </p:blipFill>
        <p:spPr bwMode="auto">
          <a:xfrm>
            <a:off x="3977748" y="5771312"/>
            <a:ext cx="720000" cy="72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4697748" y="6083449"/>
            <a:ext cx="182415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Первый заместитель Председателя Правительства Ленинградской области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4697748" y="5771312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Марков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Роман  Иванович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08749D68-AA4A-49AD-A439-9AAE86A68E12}"/>
              </a:ext>
            </a:extLst>
          </p:cNvPr>
          <p:cNvSpPr txBox="1"/>
          <p:nvPr/>
        </p:nvSpPr>
        <p:spPr>
          <a:xfrm>
            <a:off x="1480401" y="7688874"/>
            <a:ext cx="298682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Директор управления юридического сопровождения сделок слияний и поглощений корпоративной практики «Газпромбанк» (АО)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E89C521C-5C5C-41DA-82EF-5EA6EE5F5954}"/>
              </a:ext>
            </a:extLst>
          </p:cNvPr>
          <p:cNvSpPr txBox="1"/>
          <p:nvPr/>
        </p:nvSpPr>
        <p:spPr>
          <a:xfrm>
            <a:off x="1480402" y="7353339"/>
            <a:ext cx="16421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 err="1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Шайдуллин</a:t>
            </a:r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ru-RU" sz="900" b="1" dirty="0" err="1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Айнур</a:t>
            </a:r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900" b="1" dirty="0" err="1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Ильшатович</a:t>
            </a:r>
            <a:endParaRPr lang="ru-RU" sz="900" b="1" dirty="0">
              <a:solidFill>
                <a:srgbClr val="585C6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2" name="Picture 3" descr="C:\Users\internet\Downloads\5393305650836138124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30" r="22394" b="59096"/>
          <a:stretch/>
        </p:blipFill>
        <p:spPr bwMode="auto">
          <a:xfrm>
            <a:off x="749354" y="7435438"/>
            <a:ext cx="720000" cy="6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380303F7-DC8A-4C31-8490-DC114797CA0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8" t="6190" r="18991" b="53966"/>
          <a:stretch/>
        </p:blipFill>
        <p:spPr>
          <a:xfrm>
            <a:off x="746899" y="4902503"/>
            <a:ext cx="720000" cy="77169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3067095E-31C5-4B91-B2F3-7528094C002D}"/>
              </a:ext>
            </a:extLst>
          </p:cNvPr>
          <p:cNvSpPr txBox="1"/>
          <p:nvPr/>
        </p:nvSpPr>
        <p:spPr>
          <a:xfrm>
            <a:off x="1469560" y="5168015"/>
            <a:ext cx="248629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Первый заместитель Генерального директора Государственной корпорации «Агентство по страхованию вкладов»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C75F1998-F12C-416C-ACF0-C0E934FBDE69}"/>
              </a:ext>
            </a:extLst>
          </p:cNvPr>
          <p:cNvSpPr txBox="1"/>
          <p:nvPr/>
        </p:nvSpPr>
        <p:spPr>
          <a:xfrm>
            <a:off x="1469561" y="4880345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Филатова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Мария Владиславовна</a:t>
            </a:r>
          </a:p>
        </p:txBody>
      </p:sp>
    </p:spTree>
    <p:extLst>
      <p:ext uri="{BB962C8B-B14F-4D97-AF65-F5344CB8AC3E}">
        <p14:creationId xmlns:p14="http://schemas.microsoft.com/office/powerpoint/2010/main" val="1459758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F7C7155-FABB-4C43-9ECF-15ECB18B12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8" t="6190" r="18991" b="53966"/>
          <a:stretch/>
        </p:blipFill>
        <p:spPr>
          <a:xfrm>
            <a:off x="746899" y="6402913"/>
            <a:ext cx="720000" cy="77169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7090C2A-65FC-41F7-9247-42B18CA2F590}"/>
              </a:ext>
            </a:extLst>
          </p:cNvPr>
          <p:cNvSpPr txBox="1"/>
          <p:nvPr/>
        </p:nvSpPr>
        <p:spPr>
          <a:xfrm>
            <a:off x="657225" y="1448485"/>
            <a:ext cx="5362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E1A5F"/>
                </a:solidFill>
                <a:effectLst/>
                <a:latin typeface="Dela Gothic One" panose="00000500000000000000" pitchFamily="2" charset="-128"/>
                <a:ea typeface="Dela Gothic One" panose="00000500000000000000" pitchFamily="2" charset="-128"/>
              </a:rPr>
              <a:t>Программа форума</a:t>
            </a:r>
            <a:endParaRPr lang="ru-RU" sz="2400" dirty="0">
              <a:solidFill>
                <a:srgbClr val="0E1A5F"/>
              </a:solidFill>
              <a:latin typeface="Dela Gothic One" panose="00000500000000000000" pitchFamily="2" charset="-128"/>
              <a:ea typeface="Dela Gothic One" panose="00000500000000000000" pitchFamily="2" charset="-128"/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989E16D4-5C54-4825-9FE0-43C904A93F3C}"/>
              </a:ext>
            </a:extLst>
          </p:cNvPr>
          <p:cNvGrpSpPr/>
          <p:nvPr/>
        </p:nvGrpSpPr>
        <p:grpSpPr>
          <a:xfrm>
            <a:off x="657225" y="2600091"/>
            <a:ext cx="5864678" cy="2007405"/>
            <a:chOff x="657225" y="3187586"/>
            <a:chExt cx="5864678" cy="2007405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xmlns="" id="{B7089DFB-3CF6-43AC-9E6C-7E0B02BE36C5}"/>
                </a:ext>
              </a:extLst>
            </p:cNvPr>
            <p:cNvGrpSpPr/>
            <p:nvPr/>
          </p:nvGrpSpPr>
          <p:grpSpPr>
            <a:xfrm>
              <a:off x="657225" y="3187586"/>
              <a:ext cx="5864678" cy="1041479"/>
              <a:chOff x="657225" y="3201348"/>
              <a:chExt cx="5864678" cy="928473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69A74255-7F8F-42E3-8DE2-80FF892773C5}"/>
                  </a:ext>
                </a:extLst>
              </p:cNvPr>
              <p:cNvSpPr txBox="1"/>
              <p:nvPr/>
            </p:nvSpPr>
            <p:spPr>
              <a:xfrm>
                <a:off x="657225" y="3201348"/>
                <a:ext cx="5362575" cy="301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dirty="0">
                    <a:solidFill>
                      <a:srgbClr val="0E1A5F"/>
                    </a:solidFill>
                    <a:effectLst/>
                    <a:latin typeface="Dela Gothic One" panose="00000500000000000000" pitchFamily="2" charset="-128"/>
                    <a:ea typeface="Dela Gothic One" panose="00000500000000000000" pitchFamily="2" charset="-128"/>
                  </a:rPr>
                  <a:t>11.45 – 13.00</a:t>
                </a:r>
                <a:endParaRPr lang="ru-RU" sz="1600" dirty="0">
                  <a:solidFill>
                    <a:srgbClr val="0E1A5F"/>
                  </a:solidFill>
                  <a:latin typeface="Dela Gothic One" panose="00000500000000000000" pitchFamily="2" charset="-128"/>
                  <a:ea typeface="Dela Gothic One" panose="00000500000000000000" pitchFamily="2" charset="-128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2B9C60CA-65B5-4EEA-8233-F8892F507557}"/>
                  </a:ext>
                </a:extLst>
              </p:cNvPr>
              <p:cNvSpPr txBox="1"/>
              <p:nvPr/>
            </p:nvSpPr>
            <p:spPr>
              <a:xfrm>
                <a:off x="657225" y="3471306"/>
                <a:ext cx="5864678" cy="658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  <a:t>СЕССИЯ II</a:t>
                </a:r>
                <a:b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  <a:t>Бремя субсидиарной ответственности или альтернативная реструктуризация. Выбор должников и кредиторов</a:t>
                </a:r>
                <a:endParaRPr lang="ru-RU" sz="1400" dirty="0">
                  <a:solidFill>
                    <a:srgbClr val="585C67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7D705562-19D6-45C7-992F-A59A66A2397C}"/>
                </a:ext>
              </a:extLst>
            </p:cNvPr>
            <p:cNvSpPr txBox="1"/>
            <p:nvPr/>
          </p:nvSpPr>
          <p:spPr>
            <a:xfrm>
              <a:off x="657225" y="4256272"/>
              <a:ext cx="5864678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Практика различных кредиторов по привлечению к субсидиарной ответственности.</a:t>
              </a:r>
            </a:p>
            <a:p>
              <a:pPr algn="just"/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Вопросы освобождения от ответственности номинальных лиц и привлечения реальных бенефициаров. «Вечность» субсидиарной ответственности - освободит ли реструктуризация от ответственности субсидиарного ответчика? Что сегодня выбирает сам должник - реструктуризацию или «списание долгов без последствий»?</a:t>
              </a:r>
              <a:endParaRPr lang="ru-RU" sz="11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BFC50C73-72FA-4BD4-A5BB-B3C175420F0F}"/>
              </a:ext>
            </a:extLst>
          </p:cNvPr>
          <p:cNvGrpSpPr/>
          <p:nvPr/>
        </p:nvGrpSpPr>
        <p:grpSpPr>
          <a:xfrm>
            <a:off x="657225" y="8250956"/>
            <a:ext cx="5864678" cy="600164"/>
            <a:chOff x="657225" y="3201348"/>
            <a:chExt cx="5864678" cy="60016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4AEF2A19-FC5C-43CF-8A57-2155489742F6}"/>
                </a:ext>
              </a:extLst>
            </p:cNvPr>
            <p:cNvSpPr txBox="1"/>
            <p:nvPr/>
          </p:nvSpPr>
          <p:spPr>
            <a:xfrm>
              <a:off x="657225" y="3201348"/>
              <a:ext cx="536257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rgbClr val="0E1A5F"/>
                  </a:solidFill>
                  <a:effectLst/>
                  <a:latin typeface="Dela Gothic One" panose="00000500000000000000" pitchFamily="2" charset="-128"/>
                  <a:ea typeface="Dela Gothic One" panose="00000500000000000000" pitchFamily="2" charset="-128"/>
                </a:rPr>
                <a:t>13.00 – 14.00 </a:t>
              </a:r>
              <a:endParaRPr lang="ru-RU" sz="1600" dirty="0">
                <a:solidFill>
                  <a:srgbClr val="0E1A5F"/>
                </a:solidFill>
                <a:latin typeface="Dela Gothic One" panose="00000500000000000000" pitchFamily="2" charset="-128"/>
                <a:ea typeface="Dela Gothic One" panose="00000500000000000000" pitchFamily="2" charset="-128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1573B97D-2F8F-4A80-BACD-982B3E3FCA01}"/>
                </a:ext>
              </a:extLst>
            </p:cNvPr>
            <p:cNvSpPr txBox="1"/>
            <p:nvPr/>
          </p:nvSpPr>
          <p:spPr>
            <a:xfrm>
              <a:off x="657225" y="3539902"/>
              <a:ext cx="58646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Обед</a:t>
              </a:r>
              <a:endParaRPr lang="ru-RU" sz="11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9CE0BF43-089B-4682-AA72-C4CB9F31B3F1}"/>
              </a:ext>
            </a:extLst>
          </p:cNvPr>
          <p:cNvCxnSpPr>
            <a:cxnSpLocks/>
          </p:cNvCxnSpPr>
          <p:nvPr/>
        </p:nvCxnSpPr>
        <p:spPr>
          <a:xfrm>
            <a:off x="657225" y="8157433"/>
            <a:ext cx="554107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8CDA3572-3562-4DCD-B45E-818EA87500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886" y="4660930"/>
            <a:ext cx="720000" cy="720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1478272" y="5738859"/>
            <a:ext cx="24136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 err="1">
                <a:solidFill>
                  <a:srgbClr val="585C6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К.ю.н</a:t>
            </a:r>
            <a:r>
              <a:rPr lang="ru-RU" sz="800" dirty="0">
                <a:solidFill>
                  <a:srgbClr val="585C6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., главный редактор журнала «Цивилистика», руководитель</a:t>
            </a:r>
            <a:r>
              <a:rPr lang="ru-RU" sz="8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800" dirty="0">
                <a:solidFill>
                  <a:srgbClr val="585C6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образовательных программ Lextorium.com, профессор НИУ «Высшая школа экономики» </a:t>
            </a:r>
            <a:endParaRPr lang="ru-RU" sz="800" dirty="0">
              <a:solidFill>
                <a:srgbClr val="585C6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1478272" y="5435519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Егоров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Андрей Владимирович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08749D68-AA4A-49AD-A439-9AAE86A68E12}"/>
              </a:ext>
            </a:extLst>
          </p:cNvPr>
          <p:cNvSpPr txBox="1"/>
          <p:nvPr/>
        </p:nvSpPr>
        <p:spPr>
          <a:xfrm>
            <a:off x="4602140" y="4954225"/>
            <a:ext cx="21391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Доцент кафедры финансового права СПБГУ и руководитель магистерской программы по </a:t>
            </a:r>
            <a:r>
              <a:rPr lang="ru-RU" sz="800" dirty="0" err="1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банкротному</a:t>
            </a:r>
            <a:r>
              <a:rPr lang="ru-RU" sz="8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праву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E89C521C-5C5C-41DA-82EF-5EA6EE5F5954}"/>
              </a:ext>
            </a:extLst>
          </p:cNvPr>
          <p:cNvSpPr txBox="1"/>
          <p:nvPr/>
        </p:nvSpPr>
        <p:spPr>
          <a:xfrm>
            <a:off x="4602140" y="4617753"/>
            <a:ext cx="16421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 err="1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Мифтахутдинов</a:t>
            </a:r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Рустем Тимурович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15B6E212-183A-4DE3-A2D0-464DD13F94B4}"/>
              </a:ext>
            </a:extLst>
          </p:cNvPr>
          <p:cNvSpPr txBox="1"/>
          <p:nvPr/>
        </p:nvSpPr>
        <p:spPr>
          <a:xfrm>
            <a:off x="4602140" y="6626974"/>
            <a:ext cx="201773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Председатель правления Некоммерческого партнерства</a:t>
            </a:r>
          </a:p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Саморегулируемая организация арбитражных управляющих  «РАЗВИТИЕ»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5DA39A6A-0622-4832-8AFD-C1E3EFF21B52}"/>
              </a:ext>
            </a:extLst>
          </p:cNvPr>
          <p:cNvSpPr txBox="1"/>
          <p:nvPr/>
        </p:nvSpPr>
        <p:spPr>
          <a:xfrm>
            <a:off x="4602140" y="6323634"/>
            <a:ext cx="1327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Логинов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Олег Анатольевич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08749D68-AA4A-49AD-A439-9AAE86A68E12}"/>
              </a:ext>
            </a:extLst>
          </p:cNvPr>
          <p:cNvSpPr txBox="1"/>
          <p:nvPr/>
        </p:nvSpPr>
        <p:spPr>
          <a:xfrm>
            <a:off x="1469561" y="4951015"/>
            <a:ext cx="24136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Начальник Управления обеспечения процедур банкротства ФНС России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E89C521C-5C5C-41DA-82EF-5EA6EE5F5954}"/>
              </a:ext>
            </a:extLst>
          </p:cNvPr>
          <p:cNvSpPr txBox="1"/>
          <p:nvPr/>
        </p:nvSpPr>
        <p:spPr>
          <a:xfrm>
            <a:off x="1469561" y="4617753"/>
            <a:ext cx="1876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Солдатенков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Вадим Юрьевич</a:t>
            </a:r>
          </a:p>
        </p:txBody>
      </p:sp>
      <p:pic>
        <p:nvPicPr>
          <p:cNvPr id="47" name="Picture 4" descr="C:\Users\internet\Desktop\фото спикеров\2 СЕССИЯ\Логинов_О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886" y="6402913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C:\Users\internet\Desktop\фото спикеров\2 СЕССИЯ\Солдатенков_ВЮ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6" r="10208"/>
          <a:stretch/>
        </p:blipFill>
        <p:spPr bwMode="auto">
          <a:xfrm>
            <a:off x="752224" y="466093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C:\Users\internet\Desktop\фото спикеров\2 СЕССИЯ\Егоров_АВ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4"/>
          <a:stretch/>
        </p:blipFill>
        <p:spPr bwMode="auto">
          <a:xfrm>
            <a:off x="752224" y="5531529"/>
            <a:ext cx="720000" cy="72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1469561" y="6671192"/>
            <a:ext cx="240761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Первый заместитель Генерального директора Государственной корпорации «Агентство по страхованию вкладов»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1469561" y="6383522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Филатова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Мария Владиславовна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1469559" y="7572658"/>
            <a:ext cx="14336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Партнер налоговой практики Б1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1469561" y="7260438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 err="1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Книженцев</a:t>
            </a:r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Дмитрий  </a:t>
            </a:r>
            <a:r>
              <a:rPr lang="ru-RU" sz="900" b="1" dirty="0" err="1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Октаевич</a:t>
            </a:r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4605886" y="5757014"/>
            <a:ext cx="213776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Судья Арбитражного суда города Санкт-Петербурга и Ленинградской области, </a:t>
            </a:r>
            <a:r>
              <a:rPr lang="ru-RU" sz="900" dirty="0" err="1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к.ю.н</a:t>
            </a:r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4605886" y="5443674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Шевченко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Илья Михайлович</a:t>
            </a:r>
          </a:p>
        </p:txBody>
      </p:sp>
      <p:pic>
        <p:nvPicPr>
          <p:cNvPr id="61" name="Picture 8" descr="C:\Users\internet\Desktop\фото спикеров\2 СЕССИЯ\Шевченко_ИМ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r="23399"/>
          <a:stretch/>
        </p:blipFill>
        <p:spPr bwMode="auto">
          <a:xfrm>
            <a:off x="3885886" y="5506381"/>
            <a:ext cx="720000" cy="68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C:\Users\internet\Desktop\фото спикеров\2 СЕССИЯ\Книжинцев_ДО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0" r="12910" b="25348"/>
          <a:stretch/>
        </p:blipFill>
        <p:spPr bwMode="auto">
          <a:xfrm>
            <a:off x="752224" y="7325208"/>
            <a:ext cx="720000" cy="72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Группа 32">
            <a:extLst>
              <a:ext uri="{FF2B5EF4-FFF2-40B4-BE49-F238E27FC236}">
                <a16:creationId xmlns:a16="http://schemas.microsoft.com/office/drawing/2014/main" xmlns="" id="{415CA9D0-1765-4072-A3F2-2CAFF27AAF0A}"/>
              </a:ext>
            </a:extLst>
          </p:cNvPr>
          <p:cNvGrpSpPr/>
          <p:nvPr/>
        </p:nvGrpSpPr>
        <p:grpSpPr>
          <a:xfrm>
            <a:off x="657225" y="1938238"/>
            <a:ext cx="5864678" cy="600164"/>
            <a:chOff x="657225" y="3201348"/>
            <a:chExt cx="5864678" cy="60016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68E5F371-07B0-473C-99A8-BA4BAF2ABE90}"/>
                </a:ext>
              </a:extLst>
            </p:cNvPr>
            <p:cNvSpPr txBox="1"/>
            <p:nvPr/>
          </p:nvSpPr>
          <p:spPr>
            <a:xfrm>
              <a:off x="657225" y="3201348"/>
              <a:ext cx="536257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rgbClr val="0E1A5F"/>
                  </a:solidFill>
                  <a:effectLst/>
                  <a:latin typeface="Dela Gothic One" panose="00000500000000000000" pitchFamily="2" charset="-128"/>
                  <a:ea typeface="Dela Gothic One" panose="00000500000000000000" pitchFamily="2" charset="-128"/>
                </a:rPr>
                <a:t>11.30 – 11.45 </a:t>
              </a:r>
              <a:endParaRPr lang="ru-RU" sz="1600" dirty="0">
                <a:solidFill>
                  <a:srgbClr val="0E1A5F"/>
                </a:solidFill>
                <a:latin typeface="Dela Gothic One" panose="00000500000000000000" pitchFamily="2" charset="-128"/>
                <a:ea typeface="Dela Gothic One" panose="00000500000000000000" pitchFamily="2" charset="-128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2CEBCD92-A3A1-4267-8551-43D697E31521}"/>
                </a:ext>
              </a:extLst>
            </p:cNvPr>
            <p:cNvSpPr txBox="1"/>
            <p:nvPr/>
          </p:nvSpPr>
          <p:spPr>
            <a:xfrm>
              <a:off x="657225" y="3539902"/>
              <a:ext cx="58646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Кофе брейк</a:t>
              </a:r>
              <a:endParaRPr lang="ru-RU" sz="11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xmlns="" id="{2E33ED52-808F-4B15-BD40-EF14F023F49E}"/>
              </a:ext>
            </a:extLst>
          </p:cNvPr>
          <p:cNvCxnSpPr>
            <a:cxnSpLocks/>
          </p:cNvCxnSpPr>
          <p:nvPr/>
        </p:nvCxnSpPr>
        <p:spPr>
          <a:xfrm>
            <a:off x="657225" y="2538402"/>
            <a:ext cx="554107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256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7090C2A-65FC-41F7-9247-42B18CA2F590}"/>
              </a:ext>
            </a:extLst>
          </p:cNvPr>
          <p:cNvSpPr txBox="1"/>
          <p:nvPr/>
        </p:nvSpPr>
        <p:spPr>
          <a:xfrm>
            <a:off x="657225" y="1448485"/>
            <a:ext cx="5362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E1A5F"/>
                </a:solidFill>
                <a:effectLst/>
                <a:latin typeface="Dela Gothic One" panose="00000500000000000000" pitchFamily="2" charset="-128"/>
                <a:ea typeface="Dela Gothic One" panose="00000500000000000000" pitchFamily="2" charset="-128"/>
              </a:rPr>
              <a:t>Программа форума</a:t>
            </a:r>
            <a:endParaRPr lang="ru-RU" sz="2400" dirty="0">
              <a:solidFill>
                <a:srgbClr val="0E1A5F"/>
              </a:solidFill>
              <a:latin typeface="Dela Gothic One" panose="00000500000000000000" pitchFamily="2" charset="-128"/>
              <a:ea typeface="Dela Gothic One" panose="00000500000000000000" pitchFamily="2" charset="-128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EFB627F1-F439-436F-96C4-B4ECD8F998B4}"/>
              </a:ext>
            </a:extLst>
          </p:cNvPr>
          <p:cNvGrpSpPr/>
          <p:nvPr/>
        </p:nvGrpSpPr>
        <p:grpSpPr>
          <a:xfrm>
            <a:off x="657225" y="2098756"/>
            <a:ext cx="5864678" cy="2352116"/>
            <a:chOff x="657225" y="3187586"/>
            <a:chExt cx="5864678" cy="2352116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xmlns="" id="{01324A3F-7EA9-4C49-B3AC-B9EF701B3F85}"/>
                </a:ext>
              </a:extLst>
            </p:cNvPr>
            <p:cNvGrpSpPr/>
            <p:nvPr/>
          </p:nvGrpSpPr>
          <p:grpSpPr>
            <a:xfrm>
              <a:off x="657225" y="3187586"/>
              <a:ext cx="5864678" cy="1041479"/>
              <a:chOff x="657225" y="3201348"/>
              <a:chExt cx="5864678" cy="928473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304C6072-CD1A-401D-883E-3A6B39BEDCAA}"/>
                  </a:ext>
                </a:extLst>
              </p:cNvPr>
              <p:cNvSpPr txBox="1"/>
              <p:nvPr/>
            </p:nvSpPr>
            <p:spPr>
              <a:xfrm>
                <a:off x="657225" y="3201348"/>
                <a:ext cx="5362575" cy="301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dirty="0">
                    <a:solidFill>
                      <a:srgbClr val="0E1A5F"/>
                    </a:solidFill>
                    <a:effectLst/>
                    <a:latin typeface="Dela Gothic One" panose="00000500000000000000" pitchFamily="2" charset="-128"/>
                    <a:ea typeface="Dela Gothic One" panose="00000500000000000000" pitchFamily="2" charset="-128"/>
                  </a:rPr>
                  <a:t>14.00 – 15.30</a:t>
                </a:r>
                <a:endParaRPr lang="ru-RU" sz="1600" dirty="0">
                  <a:solidFill>
                    <a:srgbClr val="0E1A5F"/>
                  </a:solidFill>
                  <a:latin typeface="Dela Gothic One" panose="00000500000000000000" pitchFamily="2" charset="-128"/>
                  <a:ea typeface="Dela Gothic One" panose="00000500000000000000" pitchFamily="2" charset="-128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67FE7B17-6BE9-470B-B576-51A95ACC47DB}"/>
                  </a:ext>
                </a:extLst>
              </p:cNvPr>
              <p:cNvSpPr txBox="1"/>
              <p:nvPr/>
            </p:nvSpPr>
            <p:spPr>
              <a:xfrm>
                <a:off x="657225" y="3471306"/>
                <a:ext cx="5864678" cy="658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  <a:t>СЕССИЯ III</a:t>
                </a:r>
                <a:b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  <a:t>Гарантии исполнения планов реструктуризации. </a:t>
                </a:r>
                <a:b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  <a:t>Практические аспекты</a:t>
                </a:r>
                <a:endParaRPr lang="ru-RU" sz="1400" dirty="0">
                  <a:solidFill>
                    <a:srgbClr val="585C67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33C66505-7668-47B9-A8DD-640A3F78871A}"/>
                </a:ext>
              </a:extLst>
            </p:cNvPr>
            <p:cNvSpPr txBox="1"/>
            <p:nvPr/>
          </p:nvSpPr>
          <p:spPr>
            <a:xfrm>
              <a:off x="657225" y="4262429"/>
              <a:ext cx="5864678" cy="12772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Залог, поручительство и банковская гарантия – какие особенности у классических способов обеспечения? По каким показателям банки и налоговая служба оценивают поручителя? Какие требования предъявляют разные кредиторы к предмету залога? Какие есть условия получения банковской гарантии под реструктуризацию налогового долга. Оценка рисков кредиторов при угрозе банкротстве поручителя и залогодателя. Соглашение о намерении исполнения планов реструктуризации вне рамок судебных разбирательств.</a:t>
              </a:r>
              <a:endParaRPr lang="ru-RU" sz="11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xmlns="" id="{8A9F66C3-EAF1-4231-80A9-E65F8A7B163E}"/>
              </a:ext>
            </a:extLst>
          </p:cNvPr>
          <p:cNvGrpSpPr/>
          <p:nvPr/>
        </p:nvGrpSpPr>
        <p:grpSpPr>
          <a:xfrm>
            <a:off x="659842" y="8008030"/>
            <a:ext cx="5864678" cy="600164"/>
            <a:chOff x="657225" y="3201348"/>
            <a:chExt cx="5864678" cy="60016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311E38A8-1A75-4BBD-8633-EA178EFD7F68}"/>
                </a:ext>
              </a:extLst>
            </p:cNvPr>
            <p:cNvSpPr txBox="1"/>
            <p:nvPr/>
          </p:nvSpPr>
          <p:spPr>
            <a:xfrm>
              <a:off x="657225" y="3201348"/>
              <a:ext cx="536257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rgbClr val="0E1A5F"/>
                  </a:solidFill>
                  <a:effectLst/>
                  <a:latin typeface="Dela Gothic One" panose="00000500000000000000" pitchFamily="2" charset="-128"/>
                  <a:ea typeface="Dela Gothic One" panose="00000500000000000000" pitchFamily="2" charset="-128"/>
                </a:rPr>
                <a:t>15.30 – 15.45 </a:t>
              </a:r>
              <a:endParaRPr lang="ru-RU" sz="1600" dirty="0">
                <a:solidFill>
                  <a:srgbClr val="0E1A5F"/>
                </a:solidFill>
                <a:latin typeface="Dela Gothic One" panose="00000500000000000000" pitchFamily="2" charset="-128"/>
                <a:ea typeface="Dela Gothic One" panose="00000500000000000000" pitchFamily="2" charset="-128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D1C80F7D-B8EF-43C0-850E-51B4F9522731}"/>
                </a:ext>
              </a:extLst>
            </p:cNvPr>
            <p:cNvSpPr txBox="1"/>
            <p:nvPr/>
          </p:nvSpPr>
          <p:spPr>
            <a:xfrm>
              <a:off x="657225" y="3539902"/>
              <a:ext cx="58646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Кофе брейк</a:t>
              </a:r>
              <a:endParaRPr lang="ru-RU" sz="11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xmlns="" id="{59CE7446-1859-4370-BFE6-41BFA495F7DC}"/>
              </a:ext>
            </a:extLst>
          </p:cNvPr>
          <p:cNvCxnSpPr>
            <a:cxnSpLocks/>
          </p:cNvCxnSpPr>
          <p:nvPr/>
        </p:nvCxnSpPr>
        <p:spPr>
          <a:xfrm>
            <a:off x="659842" y="8008030"/>
            <a:ext cx="554107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1462256" y="5680339"/>
            <a:ext cx="2328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Начальник управления правовой поддержки корпоративного бизнеса,</a:t>
            </a:r>
          </a:p>
          <a:p>
            <a:r>
              <a:rPr lang="ru-RU" sz="8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заместитель руководителя Юридической службы ПАО «БАНК УРАЛСИБ»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1462255" y="5376642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Беляев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Алексей  Борисович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E89C521C-5C5C-41DA-82EF-5EA6EE5F5954}"/>
              </a:ext>
            </a:extLst>
          </p:cNvPr>
          <p:cNvSpPr txBox="1"/>
          <p:nvPr/>
        </p:nvSpPr>
        <p:spPr>
          <a:xfrm>
            <a:off x="4473350" y="4518385"/>
            <a:ext cx="16421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 err="1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Шайдуллин</a:t>
            </a:r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ru-RU" sz="900" b="1" dirty="0" err="1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Айнур</a:t>
            </a:r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900" b="1" dirty="0" err="1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Ильшатович</a:t>
            </a:r>
            <a:endParaRPr lang="ru-RU" sz="900" b="1" dirty="0">
              <a:solidFill>
                <a:srgbClr val="585C6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8749D68-AA4A-49AD-A439-9AAE86A68E12}"/>
              </a:ext>
            </a:extLst>
          </p:cNvPr>
          <p:cNvSpPr txBox="1"/>
          <p:nvPr/>
        </p:nvSpPr>
        <p:spPr>
          <a:xfrm>
            <a:off x="1488097" y="4806415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Управляющий партнер ФБК право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E89C521C-5C5C-41DA-82EF-5EA6EE5F5954}"/>
              </a:ext>
            </a:extLst>
          </p:cNvPr>
          <p:cNvSpPr txBox="1"/>
          <p:nvPr/>
        </p:nvSpPr>
        <p:spPr>
          <a:xfrm>
            <a:off x="1462255" y="4523876"/>
            <a:ext cx="1876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Нестеренко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Алексей  Александрович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1462256" y="6485066"/>
            <a:ext cx="191950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Исполнительный директор по судебно-правовым вопросам </a:t>
            </a:r>
          </a:p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ПАО «</a:t>
            </a:r>
            <a:r>
              <a:rPr lang="ru-RU" sz="900" dirty="0" err="1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Совкомбанк</a:t>
            </a:r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»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1462254" y="6209459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Устюгова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Анна  Викторовна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4510637" y="6513377"/>
            <a:ext cx="218704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Заместитель начальника Управления обеспечения процедур банкротства ФНС России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4510637" y="6248213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Васильев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Анатолий Николаевич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4510637" y="5680339"/>
            <a:ext cx="21870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Заместитель председателя Комитета по финансовым рынкам Санкт-Петербургской торгово-промышленной палаты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4510637" y="5355717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Балашов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Алексей Борисович</a:t>
            </a:r>
          </a:p>
        </p:txBody>
      </p:sp>
      <p:pic>
        <p:nvPicPr>
          <p:cNvPr id="47" name="Picture 2" descr="C:\Users\internet\Desktop\фото спикеров\3 СЕССИЯ\Нестеренко_АА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0" t="6541" b="1823"/>
          <a:stretch/>
        </p:blipFill>
        <p:spPr bwMode="auto">
          <a:xfrm>
            <a:off x="768097" y="4596775"/>
            <a:ext cx="720000" cy="71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" descr="C:\Users\internet\Desktop\фото спикеров\3 СЕССИЯ\539134912143411524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3" t="7340" r="14405" b="43316"/>
          <a:stretch/>
        </p:blipFill>
        <p:spPr bwMode="auto">
          <a:xfrm>
            <a:off x="768097" y="6251025"/>
            <a:ext cx="720000" cy="73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C:\Users\internet\Downloads\539330565083613812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30" r="22394" b="59096"/>
          <a:stretch/>
        </p:blipFill>
        <p:spPr bwMode="auto">
          <a:xfrm>
            <a:off x="3790637" y="4596775"/>
            <a:ext cx="720000" cy="6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C:\Users\internet\Downloads\539105385102245242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4" t="11044" r="16728" b="23762"/>
          <a:stretch/>
        </p:blipFill>
        <p:spPr bwMode="auto">
          <a:xfrm>
            <a:off x="768097" y="5437000"/>
            <a:ext cx="720000" cy="69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7" descr="C:\Users\internet\Desktop\фото спикеров\3 СЕССИЯ\ngyjmcIruac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637" y="5412094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C:\Users\internet\Desktop\539343311687554767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62" t="4621" r="29700" b="46354"/>
          <a:stretch/>
        </p:blipFill>
        <p:spPr bwMode="auto">
          <a:xfrm>
            <a:off x="3790637" y="6284124"/>
            <a:ext cx="720000" cy="72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8749D68-AA4A-49AD-A439-9AAE86A68E12}"/>
              </a:ext>
            </a:extLst>
          </p:cNvPr>
          <p:cNvSpPr txBox="1"/>
          <p:nvPr/>
        </p:nvSpPr>
        <p:spPr>
          <a:xfrm>
            <a:off x="4510637" y="4806415"/>
            <a:ext cx="23473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Директор управления юридического сопровождения сделок слияний и поглощений корпоративной практики «Газпромбанк» (АО)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3F57EB6B-309C-4FF2-B307-C42792E9FD2A}"/>
              </a:ext>
            </a:extLst>
          </p:cNvPr>
          <p:cNvSpPr txBox="1"/>
          <p:nvPr/>
        </p:nvSpPr>
        <p:spPr>
          <a:xfrm>
            <a:off x="1462256" y="7501591"/>
            <a:ext cx="191950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Адвокат, </a:t>
            </a:r>
            <a:r>
              <a:rPr lang="en-US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LEGAL to BUSINESS</a:t>
            </a:r>
            <a:endParaRPr lang="ru-RU" sz="900" dirty="0">
              <a:solidFill>
                <a:srgbClr val="585C6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250CD7ED-0A2F-4C99-984F-C19356871FD1}"/>
              </a:ext>
            </a:extLst>
          </p:cNvPr>
          <p:cNvSpPr txBox="1"/>
          <p:nvPr/>
        </p:nvSpPr>
        <p:spPr>
          <a:xfrm>
            <a:off x="1462254" y="7225984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Грушко</a:t>
            </a:r>
            <a:b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Татьяна Геннадьевна</a:t>
            </a:r>
          </a:p>
        </p:txBody>
      </p:sp>
      <p:pic>
        <p:nvPicPr>
          <p:cNvPr id="41" name="Picture 6">
            <a:extLst>
              <a:ext uri="{FF2B5EF4-FFF2-40B4-BE49-F238E27FC236}">
                <a16:creationId xmlns:a16="http://schemas.microsoft.com/office/drawing/2014/main" xmlns="" id="{8D94C754-061F-433C-BE35-2BC8F4D20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7" b="22672"/>
          <a:stretch/>
        </p:blipFill>
        <p:spPr bwMode="auto">
          <a:xfrm>
            <a:off x="768097" y="7152644"/>
            <a:ext cx="720000" cy="73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77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7090C2A-65FC-41F7-9247-42B18CA2F590}"/>
              </a:ext>
            </a:extLst>
          </p:cNvPr>
          <p:cNvSpPr txBox="1"/>
          <p:nvPr/>
        </p:nvSpPr>
        <p:spPr>
          <a:xfrm>
            <a:off x="657225" y="1448485"/>
            <a:ext cx="5362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E1A5F"/>
                </a:solidFill>
                <a:effectLst/>
                <a:latin typeface="Dela Gothic One" panose="00000500000000000000" pitchFamily="2" charset="-128"/>
                <a:ea typeface="Dela Gothic One" panose="00000500000000000000" pitchFamily="2" charset="-128"/>
              </a:rPr>
              <a:t>Программа форума</a:t>
            </a:r>
            <a:endParaRPr lang="ru-RU" sz="2400" dirty="0">
              <a:solidFill>
                <a:srgbClr val="0E1A5F"/>
              </a:solidFill>
              <a:latin typeface="Dela Gothic One" panose="00000500000000000000" pitchFamily="2" charset="-128"/>
              <a:ea typeface="Dela Gothic One" panose="00000500000000000000" pitchFamily="2" charset="-128"/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989E16D4-5C54-4825-9FE0-43C904A93F3C}"/>
              </a:ext>
            </a:extLst>
          </p:cNvPr>
          <p:cNvGrpSpPr/>
          <p:nvPr/>
        </p:nvGrpSpPr>
        <p:grpSpPr>
          <a:xfrm>
            <a:off x="657225" y="2059555"/>
            <a:ext cx="5864678" cy="2345959"/>
            <a:chOff x="657225" y="3187586"/>
            <a:chExt cx="5864678" cy="2345959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xmlns="" id="{B7089DFB-3CF6-43AC-9E6C-7E0B02BE36C5}"/>
                </a:ext>
              </a:extLst>
            </p:cNvPr>
            <p:cNvGrpSpPr/>
            <p:nvPr/>
          </p:nvGrpSpPr>
          <p:grpSpPr>
            <a:xfrm>
              <a:off x="657225" y="3187586"/>
              <a:ext cx="5864678" cy="1041479"/>
              <a:chOff x="657225" y="3201348"/>
              <a:chExt cx="5864678" cy="928473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69A74255-7F8F-42E3-8DE2-80FF892773C5}"/>
                  </a:ext>
                </a:extLst>
              </p:cNvPr>
              <p:cNvSpPr txBox="1"/>
              <p:nvPr/>
            </p:nvSpPr>
            <p:spPr>
              <a:xfrm>
                <a:off x="657225" y="3201348"/>
                <a:ext cx="5362575" cy="301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dirty="0">
                    <a:solidFill>
                      <a:srgbClr val="0E1A5F"/>
                    </a:solidFill>
                    <a:effectLst/>
                    <a:latin typeface="Dela Gothic One" panose="00000500000000000000" pitchFamily="2" charset="-128"/>
                    <a:ea typeface="Dela Gothic One" panose="00000500000000000000" pitchFamily="2" charset="-128"/>
                  </a:rPr>
                  <a:t>15.45 – 17.15</a:t>
                </a:r>
                <a:endParaRPr lang="ru-RU" sz="1600" dirty="0">
                  <a:solidFill>
                    <a:srgbClr val="0E1A5F"/>
                  </a:solidFill>
                  <a:latin typeface="Dela Gothic One" panose="00000500000000000000" pitchFamily="2" charset="-128"/>
                  <a:ea typeface="Dela Gothic One" panose="00000500000000000000" pitchFamily="2" charset="-128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2B9C60CA-65B5-4EEA-8233-F8892F507557}"/>
                  </a:ext>
                </a:extLst>
              </p:cNvPr>
              <p:cNvSpPr txBox="1"/>
              <p:nvPr/>
            </p:nvSpPr>
            <p:spPr>
              <a:xfrm>
                <a:off x="657225" y="3471306"/>
                <a:ext cx="5864678" cy="658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  <a:t>СЕССИЯ IV</a:t>
                </a:r>
                <a:b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  <a:t>Новая жизнь проблемных активов. Разумный компромисс</a:t>
                </a:r>
                <a:b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ru-RU" sz="1400" dirty="0">
                    <a:solidFill>
                      <a:srgbClr val="585C67"/>
                    </a:solidFill>
                    <a:effectLst/>
                    <a:latin typeface="Roboto" panose="02000000000000000000" pitchFamily="2" charset="0"/>
                    <a:ea typeface="Roboto" panose="02000000000000000000" pitchFamily="2" charset="0"/>
                  </a:rPr>
                  <a:t>или нерыночные условия ликвидационных торгов.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7D705562-19D6-45C7-992F-A59A66A2397C}"/>
                </a:ext>
              </a:extLst>
            </p:cNvPr>
            <p:cNvSpPr txBox="1"/>
            <p:nvPr/>
          </p:nvSpPr>
          <p:spPr>
            <a:xfrm>
              <a:off x="657225" y="4256272"/>
              <a:ext cx="5864678" cy="12772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Инвестиционная привлекательность проблемных активов, особенности сделок с должниками, реализация в исполнительном производстве и процедурах банкротства. Причины снижения стоимости реализуемого имущества и недостатки </a:t>
              </a:r>
              <a:r>
                <a:rPr lang="ru-RU" sz="1100" dirty="0" err="1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банкротных</a:t>
              </a:r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 торгов. Маркетплейсы активов должников и агрегаторы информации о торгах. Регистр арбитражных управляющих – новый </a:t>
              </a:r>
              <a:r>
                <a:rPr lang="ru-RU" sz="1100" dirty="0" err="1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марктеплейс</a:t>
              </a:r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 должников? Цифровизация данных о должнике как гарантия коммерческого успеха сделок инвестора с проблемными активами.</a:t>
              </a:r>
              <a:endParaRPr lang="ru-RU" sz="11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BFC50C73-72FA-4BD4-A5BB-B3C175420F0F}"/>
              </a:ext>
            </a:extLst>
          </p:cNvPr>
          <p:cNvGrpSpPr/>
          <p:nvPr/>
        </p:nvGrpSpPr>
        <p:grpSpPr>
          <a:xfrm>
            <a:off x="657225" y="8166421"/>
            <a:ext cx="5864678" cy="600164"/>
            <a:chOff x="657225" y="3201348"/>
            <a:chExt cx="5864678" cy="60016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4AEF2A19-FC5C-43CF-8A57-2155489742F6}"/>
                </a:ext>
              </a:extLst>
            </p:cNvPr>
            <p:cNvSpPr txBox="1"/>
            <p:nvPr/>
          </p:nvSpPr>
          <p:spPr>
            <a:xfrm>
              <a:off x="657225" y="3201348"/>
              <a:ext cx="536257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rgbClr val="0E1A5F"/>
                  </a:solidFill>
                  <a:effectLst/>
                  <a:latin typeface="Dela Gothic One" panose="00000500000000000000" pitchFamily="2" charset="-128"/>
                  <a:ea typeface="Dela Gothic One" panose="00000500000000000000" pitchFamily="2" charset="-128"/>
                </a:rPr>
                <a:t>17.15 – 17.30 </a:t>
              </a:r>
              <a:endParaRPr lang="ru-RU" sz="1600" dirty="0">
                <a:solidFill>
                  <a:srgbClr val="0E1A5F"/>
                </a:solidFill>
                <a:latin typeface="Dela Gothic One" panose="00000500000000000000" pitchFamily="2" charset="-128"/>
                <a:ea typeface="Dela Gothic One" panose="00000500000000000000" pitchFamily="2" charset="-128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1573B97D-2F8F-4A80-BACD-982B3E3FCA01}"/>
                </a:ext>
              </a:extLst>
            </p:cNvPr>
            <p:cNvSpPr txBox="1"/>
            <p:nvPr/>
          </p:nvSpPr>
          <p:spPr>
            <a:xfrm>
              <a:off x="657225" y="3539902"/>
              <a:ext cx="58646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1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Завершение мероприятия, совместное фото</a:t>
              </a:r>
              <a:endParaRPr lang="ru-RU" sz="11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xmlns="" id="{FC0A0364-228C-4BFE-BCF1-92776E3D4B46}"/>
              </a:ext>
            </a:extLst>
          </p:cNvPr>
          <p:cNvCxnSpPr>
            <a:cxnSpLocks/>
          </p:cNvCxnSpPr>
          <p:nvPr/>
        </p:nvCxnSpPr>
        <p:spPr>
          <a:xfrm>
            <a:off x="657225" y="8065780"/>
            <a:ext cx="554107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1430826" y="5671610"/>
            <a:ext cx="24703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Начальник Управления реализации проектов департамента финансового оздоровления оборонно-промышленного комплекса ПАО «Промсвязьбанк»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1430826" y="5385361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Курочкин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Павел Павлович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8749D68-AA4A-49AD-A439-9AAE86A68E12}"/>
              </a:ext>
            </a:extLst>
          </p:cNvPr>
          <p:cNvSpPr txBox="1"/>
          <p:nvPr/>
        </p:nvSpPr>
        <p:spPr>
          <a:xfrm>
            <a:off x="4607828" y="4776887"/>
            <a:ext cx="211360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Начальник Межрегиональной инспекции ФНС России </a:t>
            </a:r>
          </a:p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 управлению долгом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E89C521C-5C5C-41DA-82EF-5EA6EE5F5954}"/>
              </a:ext>
            </a:extLst>
          </p:cNvPr>
          <p:cNvSpPr txBox="1"/>
          <p:nvPr/>
        </p:nvSpPr>
        <p:spPr>
          <a:xfrm>
            <a:off x="4607828" y="4472439"/>
            <a:ext cx="16421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Плаксин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Дмитрий Алексеевич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5B6E212-183A-4DE3-A2D0-464DD13F94B4}"/>
              </a:ext>
            </a:extLst>
          </p:cNvPr>
          <p:cNvSpPr txBox="1"/>
          <p:nvPr/>
        </p:nvSpPr>
        <p:spPr>
          <a:xfrm>
            <a:off x="4607828" y="5678932"/>
            <a:ext cx="2004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Генеральный директор</a:t>
            </a:r>
          </a:p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ООО «Коммерсант Картотека»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5DA39A6A-0622-4832-8AFD-C1E3EFF21B52}"/>
              </a:ext>
            </a:extLst>
          </p:cNvPr>
          <p:cNvSpPr txBox="1"/>
          <p:nvPr/>
        </p:nvSpPr>
        <p:spPr>
          <a:xfrm>
            <a:off x="4607828" y="5385361"/>
            <a:ext cx="1327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Малявкин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Андрей Анатольевич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08749D68-AA4A-49AD-A439-9AAE86A68E12}"/>
              </a:ext>
            </a:extLst>
          </p:cNvPr>
          <p:cNvSpPr txBox="1"/>
          <p:nvPr/>
        </p:nvSpPr>
        <p:spPr>
          <a:xfrm>
            <a:off x="1430826" y="4776887"/>
            <a:ext cx="21528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Председатель Совета Союза АУ «Национальный Центр Реструктуризации и Банкротства»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E89C521C-5C5C-41DA-82EF-5EA6EE5F5954}"/>
              </a:ext>
            </a:extLst>
          </p:cNvPr>
          <p:cNvSpPr txBox="1"/>
          <p:nvPr/>
        </p:nvSpPr>
        <p:spPr>
          <a:xfrm>
            <a:off x="1430826" y="4472439"/>
            <a:ext cx="1876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Герасименко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Валерия Вячеславовна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1430826" y="6488383"/>
            <a:ext cx="24584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Член общественного совета при УФНС России</a:t>
            </a:r>
          </a:p>
          <a:p>
            <a:r>
              <a:rPr lang="ru-RU" sz="8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 Санкт-Петербургу, общественный</a:t>
            </a:r>
          </a:p>
          <a:p>
            <a:r>
              <a:rPr lang="ru-RU" sz="8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Представитель Уполномоченного по защите прав предпринимателей в Санкт-Петербурге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1430826" y="6226695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Морозов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Максим Александрович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EC494230-D5CB-4EF6-A28A-DECC8DA10EE2}"/>
              </a:ext>
            </a:extLst>
          </p:cNvPr>
          <p:cNvSpPr txBox="1"/>
          <p:nvPr/>
        </p:nvSpPr>
        <p:spPr>
          <a:xfrm>
            <a:off x="4607828" y="6495635"/>
            <a:ext cx="20049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Арбитражный управляющий, Ассоциация «Межрегиональная</a:t>
            </a:r>
          </a:p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Саморегулируемая организация арбитражных управляющих»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A987BCB4-07C0-4478-88A6-5364C95AD4D8}"/>
              </a:ext>
            </a:extLst>
          </p:cNvPr>
          <p:cNvSpPr txBox="1"/>
          <p:nvPr/>
        </p:nvSpPr>
        <p:spPr>
          <a:xfrm>
            <a:off x="4607828" y="6226695"/>
            <a:ext cx="169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Басков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Иван Григорьевич</a:t>
            </a:r>
          </a:p>
        </p:txBody>
      </p:sp>
      <p:pic>
        <p:nvPicPr>
          <p:cNvPr id="47" name="Picture 2" descr="C:\Users\internet\Desktop\фото спикеров\4 СЕССИЯ\Герасименко_ВВ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" t="11715" b="19900"/>
          <a:stretch/>
        </p:blipFill>
        <p:spPr bwMode="auto">
          <a:xfrm>
            <a:off x="707513" y="4508067"/>
            <a:ext cx="720000" cy="74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" descr="C:\Users\internet\Desktop\фото спикеров\4 СЕССИЯ\Плаксин_ДА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4226" r="21866" b="18545"/>
          <a:stretch/>
        </p:blipFill>
        <p:spPr bwMode="auto">
          <a:xfrm>
            <a:off x="3889285" y="4508068"/>
            <a:ext cx="720000" cy="70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7513" y="6271584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5" descr="C:\Users\internet\Desktop\фото спикеров\4 СЕССИЯ\Басков_ИГ.jf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285" y="6290748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" descr="C:\Users\internet\Desktop\фото спикеров\4 СЕССИЯ\Поздняк_КВ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" r="15649"/>
          <a:stretch/>
        </p:blipFill>
        <p:spPr bwMode="auto">
          <a:xfrm>
            <a:off x="707513" y="7151912"/>
            <a:ext cx="720000" cy="709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15B6E212-183A-4DE3-A2D0-464DD13F94B4}"/>
              </a:ext>
            </a:extLst>
          </p:cNvPr>
          <p:cNvSpPr txBox="1"/>
          <p:nvPr/>
        </p:nvSpPr>
        <p:spPr>
          <a:xfrm>
            <a:off x="1430826" y="7439359"/>
            <a:ext cx="274025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Заместитель директора «Мой бизнес» Санкт-Петербург (СПб ГБУ «ЦРПП – Центр развития и поддержки предпринимательства»)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5DA39A6A-0622-4832-8AFD-C1E3EFF21B52}"/>
              </a:ext>
            </a:extLst>
          </p:cNvPr>
          <p:cNvSpPr txBox="1"/>
          <p:nvPr/>
        </p:nvSpPr>
        <p:spPr>
          <a:xfrm>
            <a:off x="1430826" y="7151912"/>
            <a:ext cx="1683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 err="1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Поздняк</a:t>
            </a:r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ru-RU" sz="900" b="1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Кирилл Владимирович</a:t>
            </a:r>
          </a:p>
        </p:txBody>
      </p:sp>
      <p:pic>
        <p:nvPicPr>
          <p:cNvPr id="57" name="Picture 2" descr="C:\Users\internet\Downloads\DSC_5075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3" t="11156" r="7863" b="3024"/>
          <a:stretch/>
        </p:blipFill>
        <p:spPr bwMode="auto">
          <a:xfrm>
            <a:off x="3889285" y="5394210"/>
            <a:ext cx="720000" cy="71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nternet\Downloads\540226379297442067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8" t="17260" r="13448" b="34676"/>
          <a:stretch/>
        </p:blipFill>
        <p:spPr bwMode="auto">
          <a:xfrm>
            <a:off x="707513" y="5413776"/>
            <a:ext cx="720000" cy="69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45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7090C2A-65FC-41F7-9247-42B18CA2F590}"/>
              </a:ext>
            </a:extLst>
          </p:cNvPr>
          <p:cNvSpPr txBox="1"/>
          <p:nvPr/>
        </p:nvSpPr>
        <p:spPr>
          <a:xfrm>
            <a:off x="657225" y="1448485"/>
            <a:ext cx="5362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E1A5F"/>
                </a:solidFill>
                <a:effectLst/>
                <a:latin typeface="Dela Gothic One" panose="00000500000000000000" pitchFamily="2" charset="-128"/>
                <a:ea typeface="Dela Gothic One" panose="00000500000000000000" pitchFamily="2" charset="-128"/>
              </a:rPr>
              <a:t>Регистрация</a:t>
            </a:r>
            <a:endParaRPr lang="ru-RU" sz="2400" dirty="0">
              <a:solidFill>
                <a:srgbClr val="0E1A5F"/>
              </a:solidFill>
              <a:latin typeface="Dela Gothic One" panose="00000500000000000000" pitchFamily="2" charset="-128"/>
              <a:ea typeface="Dela Gothic One" panose="00000500000000000000" pitchFamily="2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6D334916-0B39-4389-BDCB-955725F3D2B7}"/>
              </a:ext>
            </a:extLst>
          </p:cNvPr>
          <p:cNvSpPr txBox="1"/>
          <p:nvPr/>
        </p:nvSpPr>
        <p:spPr>
          <a:xfrm>
            <a:off x="718748" y="2249150"/>
            <a:ext cx="2511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ela Gothic One" panose="00000500000000000000" pitchFamily="2" charset="-128"/>
                <a:ea typeface="Dela Gothic One" panose="00000500000000000000" pitchFamily="2" charset="-128"/>
              </a:rPr>
              <a:t>12 сентября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Dela Gothic One" panose="00000500000000000000" pitchFamily="2" charset="-128"/>
              <a:ea typeface="Dela Gothic One" panose="00000500000000000000" pitchFamily="2" charset="-128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ACC9615A-871E-4E14-9426-FF24283CEA41}"/>
              </a:ext>
            </a:extLst>
          </p:cNvPr>
          <p:cNvGrpSpPr/>
          <p:nvPr/>
        </p:nvGrpSpPr>
        <p:grpSpPr>
          <a:xfrm>
            <a:off x="742498" y="2781618"/>
            <a:ext cx="2353989" cy="556616"/>
            <a:chOff x="657225" y="3546487"/>
            <a:chExt cx="5864678" cy="55661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D073BD13-3F1D-4F06-8596-26E99FC8733D}"/>
                </a:ext>
              </a:extLst>
            </p:cNvPr>
            <p:cNvSpPr txBox="1"/>
            <p:nvPr/>
          </p:nvSpPr>
          <p:spPr>
            <a:xfrm>
              <a:off x="657225" y="3546487"/>
              <a:ext cx="58646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Время </a:t>
              </a:r>
              <a:endParaRPr lang="ru-RU" sz="14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C14A6F6F-EEBE-499A-A60D-CF73DDC9371B}"/>
                </a:ext>
              </a:extLst>
            </p:cNvPr>
            <p:cNvSpPr txBox="1"/>
            <p:nvPr/>
          </p:nvSpPr>
          <p:spPr>
            <a:xfrm>
              <a:off x="657225" y="3841493"/>
              <a:ext cx="58646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100" b="1" dirty="0"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с 10:00 </a:t>
              </a:r>
              <a:r>
                <a:rPr lang="ru-RU" sz="1100" b="1"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– 17:30</a:t>
              </a:r>
              <a:endParaRPr lang="ru-RU" sz="1100" b="1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xmlns="" id="{797F03E3-C310-4451-92A1-294F6DEC0D8A}"/>
              </a:ext>
            </a:extLst>
          </p:cNvPr>
          <p:cNvGrpSpPr/>
          <p:nvPr/>
        </p:nvGrpSpPr>
        <p:grpSpPr>
          <a:xfrm>
            <a:off x="742498" y="3419208"/>
            <a:ext cx="2511644" cy="725893"/>
            <a:chOff x="657225" y="3546487"/>
            <a:chExt cx="5864678" cy="72589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3638F2E8-CC0E-441A-88DC-25F88B60B5DB}"/>
                </a:ext>
              </a:extLst>
            </p:cNvPr>
            <p:cNvSpPr txBox="1"/>
            <p:nvPr/>
          </p:nvSpPr>
          <p:spPr>
            <a:xfrm>
              <a:off x="657225" y="3546487"/>
              <a:ext cx="58646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585C67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Место</a:t>
              </a:r>
              <a:endParaRPr lang="ru-RU" sz="1400" dirty="0">
                <a:solidFill>
                  <a:srgbClr val="585C6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C4E42770-A4F3-48EE-9426-1A4AB2CB88FE}"/>
                </a:ext>
              </a:extLst>
            </p:cNvPr>
            <p:cNvSpPr txBox="1"/>
            <p:nvPr/>
          </p:nvSpPr>
          <p:spPr>
            <a:xfrm>
              <a:off x="657225" y="3841493"/>
              <a:ext cx="5864678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100" b="1" dirty="0"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МФК «Горный»</a:t>
              </a:r>
              <a:br>
                <a:rPr lang="ru-RU" sz="1100" b="1" dirty="0"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ru-RU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ул. Наличная, д. 28/16, лит. Д</a:t>
              </a:r>
              <a:endPara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B86BFEB-38DC-45C8-ADDA-076EF538101B}"/>
              </a:ext>
            </a:extLst>
          </p:cNvPr>
          <p:cNvSpPr/>
          <p:nvPr/>
        </p:nvSpPr>
        <p:spPr>
          <a:xfrm>
            <a:off x="3513391" y="2238681"/>
            <a:ext cx="3010990" cy="1178167"/>
          </a:xfrm>
          <a:prstGeom prst="rect">
            <a:avLst/>
          </a:prstGeom>
          <a:solidFill>
            <a:srgbClr val="F14C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3D2CE7C5-621E-40FC-958D-546669ACBE4E}"/>
              </a:ext>
            </a:extLst>
          </p:cNvPr>
          <p:cNvSpPr txBox="1"/>
          <p:nvPr/>
        </p:nvSpPr>
        <p:spPr>
          <a:xfrm>
            <a:off x="3625260" y="2334958"/>
            <a:ext cx="32436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Ранняя регистрация</a:t>
            </a:r>
            <a:endParaRPr lang="ru-RU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311E2661-9730-4D9A-A60E-8F2A0FF5994E}"/>
              </a:ext>
            </a:extLst>
          </p:cNvPr>
          <p:cNvSpPr txBox="1"/>
          <p:nvPr/>
        </p:nvSpPr>
        <p:spPr>
          <a:xfrm>
            <a:off x="3625260" y="2832073"/>
            <a:ext cx="25026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30 000 ₽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83110D79-D961-422A-945F-DC659CCB2728}"/>
              </a:ext>
            </a:extLst>
          </p:cNvPr>
          <p:cNvSpPr txBox="1"/>
          <p:nvPr/>
        </p:nvSpPr>
        <p:spPr>
          <a:xfrm>
            <a:off x="3625260" y="2616216"/>
            <a:ext cx="363395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При регистрации до </a:t>
            </a:r>
            <a:r>
              <a:rPr lang="ru-RU" sz="10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30</a:t>
            </a:r>
            <a:r>
              <a:rPr lang="ru-RU" sz="105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.08.2024</a:t>
            </a:r>
            <a:endParaRPr lang="ru-RU" sz="105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xmlns="" id="{4AD2F7C4-B7FC-46EC-81CC-F3EAC607D371}"/>
              </a:ext>
            </a:extLst>
          </p:cNvPr>
          <p:cNvSpPr/>
          <p:nvPr/>
        </p:nvSpPr>
        <p:spPr>
          <a:xfrm>
            <a:off x="3513391" y="3614097"/>
            <a:ext cx="3010990" cy="1178167"/>
          </a:xfrm>
          <a:prstGeom prst="rect">
            <a:avLst/>
          </a:prstGeom>
          <a:solidFill>
            <a:srgbClr val="9EC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7D69457E-2C40-4BA5-B1A6-F46F7CC4E020}"/>
              </a:ext>
            </a:extLst>
          </p:cNvPr>
          <p:cNvSpPr txBox="1"/>
          <p:nvPr/>
        </p:nvSpPr>
        <p:spPr>
          <a:xfrm>
            <a:off x="3625260" y="4206903"/>
            <a:ext cx="250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</a:rPr>
              <a:t>35 000 ₽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A211377C-5F5A-4B98-AAC0-C56CA021CC18}"/>
              </a:ext>
            </a:extLst>
          </p:cNvPr>
          <p:cNvSpPr txBox="1"/>
          <p:nvPr/>
        </p:nvSpPr>
        <p:spPr>
          <a:xfrm>
            <a:off x="3625260" y="3734600"/>
            <a:ext cx="32436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Регистрация в другой день</a:t>
            </a:r>
            <a:endParaRPr lang="ru-RU" sz="16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3C68DBD-E7A6-4AC9-8584-24B90673AB18}"/>
              </a:ext>
            </a:extLst>
          </p:cNvPr>
          <p:cNvSpPr txBox="1"/>
          <p:nvPr/>
        </p:nvSpPr>
        <p:spPr>
          <a:xfrm>
            <a:off x="3625260" y="4015858"/>
            <a:ext cx="363395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При регистрации после </a:t>
            </a:r>
            <a:r>
              <a:rPr lang="ru-RU" sz="1050" dirty="0">
                <a:latin typeface="Roboto" panose="02000000000000000000" pitchFamily="2" charset="0"/>
                <a:ea typeface="Roboto" panose="02000000000000000000" pitchFamily="2" charset="0"/>
              </a:rPr>
              <a:t>31</a:t>
            </a:r>
            <a:r>
              <a:rPr lang="ru-RU" sz="105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.08.2024</a:t>
            </a:r>
          </a:p>
          <a:p>
            <a:endParaRPr lang="ru-RU" sz="10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xmlns="" id="{72E38742-217C-4303-B9BB-E678D9ADF6B0}"/>
              </a:ext>
            </a:extLst>
          </p:cNvPr>
          <p:cNvCxnSpPr>
            <a:cxnSpLocks/>
          </p:cNvCxnSpPr>
          <p:nvPr/>
        </p:nvCxnSpPr>
        <p:spPr>
          <a:xfrm>
            <a:off x="742498" y="3400728"/>
            <a:ext cx="251164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AAEFA22-2221-407D-BA74-9D18C62C6C07}"/>
              </a:ext>
            </a:extLst>
          </p:cNvPr>
          <p:cNvSpPr/>
          <p:nvPr/>
        </p:nvSpPr>
        <p:spPr>
          <a:xfrm>
            <a:off x="666207" y="5042408"/>
            <a:ext cx="2847184" cy="1470252"/>
          </a:xfrm>
          <a:prstGeom prst="rect">
            <a:avLst/>
          </a:prstGeom>
          <a:solidFill>
            <a:srgbClr val="0E1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099B51EC-CE6D-4195-BDFB-DF7699324703}"/>
              </a:ext>
            </a:extLst>
          </p:cNvPr>
          <p:cNvSpPr txBox="1"/>
          <p:nvPr/>
        </p:nvSpPr>
        <p:spPr>
          <a:xfrm>
            <a:off x="771926" y="5254328"/>
            <a:ext cx="26570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Выбор есть! </a:t>
            </a:r>
            <a:br>
              <a:rPr lang="ru-RU" sz="1400" b="1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400" b="1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Реструктуризация - альтернатива субсидиарной ответственности?</a:t>
            </a:r>
            <a:endParaRPr lang="ru-RU" sz="1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xmlns="" id="{C50B3581-4BA6-4905-86B7-DB6E0E01BEE9}"/>
              </a:ext>
            </a:extLst>
          </p:cNvPr>
          <p:cNvSpPr/>
          <p:nvPr/>
        </p:nvSpPr>
        <p:spPr>
          <a:xfrm>
            <a:off x="657225" y="6659362"/>
            <a:ext cx="2856166" cy="617613"/>
          </a:xfrm>
          <a:prstGeom prst="rect">
            <a:avLst/>
          </a:prstGeom>
          <a:solidFill>
            <a:srgbClr val="F14C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3F9F4FB0-0628-4833-94F6-96C955966A0F}"/>
              </a:ext>
            </a:extLst>
          </p:cNvPr>
          <p:cNvSpPr txBox="1"/>
          <p:nvPr/>
        </p:nvSpPr>
        <p:spPr>
          <a:xfrm>
            <a:off x="742498" y="6791826"/>
            <a:ext cx="32436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ОСТАВИТЬ ЗАЯВКУ</a:t>
            </a:r>
            <a:endParaRPr lang="ru-RU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" name="Рисунок 12">
            <a:hlinkClick r:id="rId2"/>
            <a:extLst>
              <a:ext uri="{FF2B5EF4-FFF2-40B4-BE49-F238E27FC236}">
                <a16:creationId xmlns:a16="http://schemas.microsoft.com/office/drawing/2014/main" xmlns="" id="{E561FAB8-8508-470E-AABA-5A3D64B56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923" y="4937622"/>
            <a:ext cx="2590933" cy="2375022"/>
          </a:xfrm>
          <a:prstGeom prst="rect">
            <a:avLst/>
          </a:prstGeom>
        </p:spPr>
      </p:pic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DE1234E3-668A-4E8A-A1E8-B2FDF819C9A8}"/>
              </a:ext>
            </a:extLst>
          </p:cNvPr>
          <p:cNvCxnSpPr/>
          <p:nvPr/>
        </p:nvCxnSpPr>
        <p:spPr>
          <a:xfrm>
            <a:off x="3011214" y="6961103"/>
            <a:ext cx="303621" cy="0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648101" y="4543555"/>
            <a:ext cx="255230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05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Регистрация проходит до 10.09.2024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0" y="8915400"/>
            <a:ext cx="6858000" cy="990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14900" y="9179867"/>
            <a:ext cx="62472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Организаторы оставляют за собой право отказать в регистрации без объяснения причин </a:t>
            </a:r>
          </a:p>
          <a:p>
            <a:r>
              <a:rPr 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Окончательная программа может отличаться от предварительной</a:t>
            </a:r>
            <a:endParaRPr lang="ru-RU" sz="11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4170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852</Words>
  <Application>Microsoft Office PowerPoint</Application>
  <PresentationFormat>Лист A4 (210x297 мм)</PresentationFormat>
  <Paragraphs>162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Dela Gothic One</vt:lpstr>
      <vt:lpstr>Roboto</vt:lpstr>
      <vt:lpstr>Roboto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Lenovo</cp:lastModifiedBy>
  <cp:revision>72</cp:revision>
  <cp:lastPrinted>2024-09-09T17:57:11Z</cp:lastPrinted>
  <dcterms:created xsi:type="dcterms:W3CDTF">2024-08-05T10:21:10Z</dcterms:created>
  <dcterms:modified xsi:type="dcterms:W3CDTF">2024-09-11T19:16:40Z</dcterms:modified>
</cp:coreProperties>
</file>